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5" r:id="rId6"/>
    <p:sldId id="264" r:id="rId7"/>
    <p:sldId id="263"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4" r:id="rId24"/>
    <p:sldId id="283" r:id="rId25"/>
    <p:sldId id="281" r:id="rId26"/>
    <p:sldId id="282"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9B4F5C-2618-4924-AF22-571610FFEED5}" v="2" dt="2026-02-03T21:55:53.8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3"/>
    <p:restoredTop sz="94675"/>
  </p:normalViewPr>
  <p:slideViewPr>
    <p:cSldViewPr snapToGrid="0">
      <p:cViewPr varScale="1">
        <p:scale>
          <a:sx n="66" d="100"/>
          <a:sy n="66" d="100"/>
        </p:scale>
        <p:origin x="47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GB"/>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2/3/2026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39F9-18A1-21F1-9439-96953779470D}"/>
              </a:ext>
            </a:extLst>
          </p:cNvPr>
          <p:cNvSpPr>
            <a:spLocks noGrp="1"/>
          </p:cNvSpPr>
          <p:nvPr>
            <p:ph type="ctrTitle"/>
          </p:nvPr>
        </p:nvSpPr>
        <p:spPr/>
        <p:txBody>
          <a:bodyPr/>
          <a:lstStyle/>
          <a:p>
            <a:r>
              <a:rPr lang="en-US" dirty="0"/>
              <a:t>Taking the World Seriously</a:t>
            </a:r>
          </a:p>
        </p:txBody>
      </p:sp>
      <p:sp>
        <p:nvSpPr>
          <p:cNvPr id="3" name="Subtitle 2">
            <a:extLst>
              <a:ext uri="{FF2B5EF4-FFF2-40B4-BE49-F238E27FC236}">
                <a16:creationId xmlns:a16="http://schemas.microsoft.com/office/drawing/2014/main" id="{A0A5971C-2B8B-91D0-D262-7BA07A8F936D}"/>
              </a:ext>
            </a:extLst>
          </p:cNvPr>
          <p:cNvSpPr>
            <a:spLocks noGrp="1"/>
          </p:cNvSpPr>
          <p:nvPr>
            <p:ph type="subTitle" idx="1"/>
          </p:nvPr>
        </p:nvSpPr>
        <p:spPr/>
        <p:txBody>
          <a:bodyPr/>
          <a:lstStyle/>
          <a:p>
            <a:r>
              <a:rPr lang="en-US" dirty="0"/>
              <a:t>Candrakīrti’s Moderate Realism</a:t>
            </a:r>
          </a:p>
        </p:txBody>
      </p:sp>
    </p:spTree>
    <p:extLst>
      <p:ext uri="{BB962C8B-B14F-4D97-AF65-F5344CB8AC3E}">
        <p14:creationId xmlns:p14="http://schemas.microsoft.com/office/powerpoint/2010/main" val="4021455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E9A37-F0D2-BE32-C430-6A6AE96B28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1691A0-2883-8896-E0F6-9FA6C6E1FD52}"/>
              </a:ext>
            </a:extLst>
          </p:cNvPr>
          <p:cNvSpPr>
            <a:spLocks noGrp="1"/>
          </p:cNvSpPr>
          <p:nvPr>
            <p:ph type="title"/>
          </p:nvPr>
        </p:nvSpPr>
        <p:spPr/>
        <p:txBody>
          <a:bodyPr>
            <a:normAutofit/>
          </a:bodyPr>
          <a:lstStyle/>
          <a:p>
            <a:r>
              <a:rPr lang="en-US" dirty="0">
                <a:latin typeface="Cambria" panose="02040503050406030204" pitchFamily="18" charset="0"/>
              </a:rPr>
              <a:t>Nāgārjuna as the source</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8386804E-53CC-6832-1424-AA39AD24BDF9}"/>
              </a:ext>
            </a:extLst>
          </p:cNvPr>
          <p:cNvSpPr>
            <a:spLocks noGrp="1"/>
          </p:cNvSpPr>
          <p:nvPr>
            <p:ph idx="1"/>
          </p:nvPr>
        </p:nvSpPr>
        <p:spPr>
          <a:xfrm>
            <a:off x="1295401" y="2608446"/>
            <a:ext cx="9601196" cy="3768602"/>
          </a:xfrm>
        </p:spPr>
        <p:txBody>
          <a:bodyPr numCol="2">
            <a:normAutofit fontScale="40000" lnSpcReduction="20000"/>
          </a:bodyPr>
          <a:lstStyle/>
          <a:p>
            <a:pPr marL="0" indent="0">
              <a:buNone/>
            </a:pPr>
            <a:r>
              <a:rPr lang="en-US" sz="5000" dirty="0">
                <a:latin typeface="Cambria" panose="02040503050406030204" pitchFamily="18" charset="0"/>
              </a:rPr>
              <a:t>The Buddha’s teaching of the dharma</a:t>
            </a:r>
          </a:p>
          <a:p>
            <a:pPr marL="0" indent="0">
              <a:buNone/>
            </a:pPr>
            <a:r>
              <a:rPr lang="en-US" sz="5000" dirty="0">
                <a:latin typeface="Cambria" panose="02040503050406030204" pitchFamily="18" charset="0"/>
              </a:rPr>
              <a:t>Is based on two truths:</a:t>
            </a:r>
          </a:p>
          <a:p>
            <a:pPr marL="0" indent="0">
              <a:buNone/>
            </a:pPr>
            <a:r>
              <a:rPr lang="en-US" sz="5000" dirty="0">
                <a:latin typeface="Cambria" panose="02040503050406030204" pitchFamily="18" charset="0"/>
              </a:rPr>
              <a:t>A truth of worldly convention</a:t>
            </a:r>
          </a:p>
          <a:p>
            <a:pPr marL="0" indent="0">
              <a:buNone/>
            </a:pPr>
            <a:r>
              <a:rPr lang="en-US" sz="5000" dirty="0">
                <a:latin typeface="Cambria" panose="02040503050406030204" pitchFamily="18" charset="0"/>
              </a:rPr>
              <a:t>And an ultimate truth.</a:t>
            </a:r>
          </a:p>
          <a:p>
            <a:pPr marL="0" indent="0">
              <a:buNone/>
            </a:pPr>
            <a:r>
              <a:rPr lang="en-US" sz="5000" dirty="0">
                <a:latin typeface="Cambria" panose="02040503050406030204" pitchFamily="18" charset="0"/>
              </a:rPr>
              <a:t>Those who do not understand</a:t>
            </a:r>
          </a:p>
          <a:p>
            <a:pPr marL="0" indent="0">
              <a:buNone/>
            </a:pPr>
            <a:r>
              <a:rPr lang="en-US" sz="5000" dirty="0">
                <a:latin typeface="Cambria" panose="02040503050406030204" pitchFamily="18" charset="0"/>
              </a:rPr>
              <a:t>The distinction between these two truths</a:t>
            </a:r>
          </a:p>
          <a:p>
            <a:pPr marL="0" indent="0">
              <a:buNone/>
            </a:pPr>
            <a:r>
              <a:rPr lang="en-US" sz="5000" dirty="0">
                <a:latin typeface="Cambria" panose="02040503050406030204" pitchFamily="18" charset="0"/>
              </a:rPr>
              <a:t>Do not understand</a:t>
            </a:r>
          </a:p>
          <a:p>
            <a:pPr marL="0" indent="0">
              <a:buNone/>
            </a:pPr>
            <a:r>
              <a:rPr lang="en-US" sz="5000" dirty="0">
                <a:latin typeface="Cambria" panose="02040503050406030204" pitchFamily="18" charset="0"/>
              </a:rPr>
              <a:t>The Buddha’s Profound teaching. </a:t>
            </a:r>
          </a:p>
          <a:p>
            <a:pPr marL="0" indent="0">
              <a:buNone/>
            </a:pPr>
            <a:r>
              <a:rPr lang="en-US" dirty="0">
                <a:latin typeface="Cambria" panose="02040503050406030204" pitchFamily="18" charset="0"/>
              </a:rPr>
              <a:t> </a:t>
            </a:r>
          </a:p>
          <a:p>
            <a:pPr marL="0" indent="0">
              <a:buNone/>
            </a:pPr>
            <a:endParaRPr lang="en-US" dirty="0">
              <a:latin typeface="Cambria" panose="02040503050406030204" pitchFamily="18" charset="0"/>
            </a:endParaRPr>
          </a:p>
          <a:p>
            <a:pPr marL="0" indent="0">
              <a:buNone/>
            </a:pPr>
            <a:endParaRPr lang="en-US" dirty="0">
              <a:latin typeface="Cambria" panose="02040503050406030204" pitchFamily="18" charset="0"/>
            </a:endParaRPr>
          </a:p>
          <a:p>
            <a:pPr marL="0" indent="0">
              <a:buNone/>
            </a:pPr>
            <a:r>
              <a:rPr lang="en-US" sz="5100" dirty="0">
                <a:latin typeface="Cambria" panose="02040503050406030204" pitchFamily="18" charset="0"/>
              </a:rPr>
              <a:t>Without depending on the conventional truth,</a:t>
            </a:r>
          </a:p>
          <a:p>
            <a:pPr marL="0" indent="0">
              <a:buNone/>
            </a:pPr>
            <a:r>
              <a:rPr lang="en-US" sz="5100" dirty="0">
                <a:latin typeface="Cambria" panose="02040503050406030204" pitchFamily="18" charset="0"/>
              </a:rPr>
              <a:t>The meaning of the ultimate cannot be taught.</a:t>
            </a:r>
          </a:p>
          <a:p>
            <a:pPr marL="0" indent="0">
              <a:buNone/>
            </a:pPr>
            <a:r>
              <a:rPr lang="en-US" sz="5100" dirty="0">
                <a:latin typeface="Cambria" panose="02040503050406030204" pitchFamily="18" charset="0"/>
              </a:rPr>
              <a:t>Without understanding the meaning of the ultimate,</a:t>
            </a:r>
          </a:p>
          <a:p>
            <a:pPr marL="0" indent="0">
              <a:buNone/>
            </a:pPr>
            <a:r>
              <a:rPr lang="en-US" sz="5100" dirty="0">
                <a:latin typeface="Cambria" panose="02040503050406030204" pitchFamily="18" charset="0"/>
              </a:rPr>
              <a:t>Nirvana is not achieved.</a:t>
            </a:r>
          </a:p>
          <a:p>
            <a:pPr marL="0" indent="0">
              <a:buNone/>
            </a:pPr>
            <a:r>
              <a:rPr lang="en-US" sz="5100" dirty="0">
                <a:latin typeface="Cambria" panose="02040503050406030204" pitchFamily="18" charset="0"/>
              </a:rPr>
              <a:t>(</a:t>
            </a:r>
            <a:r>
              <a:rPr lang="en-US" sz="5100" i="1" dirty="0" err="1">
                <a:latin typeface="Cambria" panose="02040503050406030204" pitchFamily="18" charset="0"/>
              </a:rPr>
              <a:t>Mūlamadhyamakakārikā</a:t>
            </a:r>
            <a:r>
              <a:rPr lang="en-US" sz="5100" dirty="0">
                <a:latin typeface="Cambria" panose="02040503050406030204" pitchFamily="18" charset="0"/>
              </a:rPr>
              <a:t>)</a:t>
            </a:r>
          </a:p>
          <a:p>
            <a:pPr marL="0" indent="0">
              <a:buNone/>
            </a:pPr>
            <a:endParaRPr lang="en-US" dirty="0">
              <a:latin typeface="Cambria" panose="02040503050406030204" pitchFamily="18" charset="0"/>
            </a:endParaRP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222577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C4283-9B4E-7D9A-02BE-88C6EA8188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E0667-DB2B-C567-E25E-C06D60304CD8}"/>
              </a:ext>
            </a:extLst>
          </p:cNvPr>
          <p:cNvSpPr>
            <a:spLocks noGrp="1"/>
          </p:cNvSpPr>
          <p:nvPr>
            <p:ph type="title"/>
          </p:nvPr>
        </p:nvSpPr>
        <p:spPr/>
        <p:txBody>
          <a:bodyPr>
            <a:normAutofit fontScale="90000"/>
          </a:bodyPr>
          <a:lstStyle/>
          <a:p>
            <a:r>
              <a:rPr lang="en-US" dirty="0">
                <a:latin typeface="Cambria" panose="02040503050406030204" pitchFamily="18" charset="0"/>
              </a:rPr>
              <a:t>Mundane Epistemic Authority and Truth</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A8300253-5018-2520-0264-DE261FF6EAB1}"/>
              </a:ext>
            </a:extLst>
          </p:cNvPr>
          <p:cNvSpPr>
            <a:spLocks noGrp="1"/>
          </p:cNvSpPr>
          <p:nvPr>
            <p:ph idx="1"/>
          </p:nvPr>
        </p:nvSpPr>
        <p:spPr/>
        <p:txBody>
          <a:bodyPr/>
          <a:lstStyle/>
          <a:p>
            <a:pPr marL="0" indent="0">
              <a:buNone/>
            </a:pPr>
            <a:r>
              <a:rPr lang="en-US" dirty="0">
                <a:latin typeface="Cambria" panose="02040503050406030204" pitchFamily="18" charset="0"/>
              </a:rPr>
              <a:t>  Mundane convention is that which (1) takes things just as they are, and (2) does not engage in analysis. (</a:t>
            </a:r>
            <a:r>
              <a:rPr lang="en-US" i="1" dirty="0">
                <a:latin typeface="Cambria" panose="02040503050406030204" pitchFamily="18" charset="0"/>
              </a:rPr>
              <a:t>Prasannapadā</a:t>
            </a:r>
            <a:r>
              <a:rPr lang="en-US" dirty="0">
                <a:latin typeface="Cambria" panose="02040503050406030204" pitchFamily="18" charset="0"/>
              </a:rPr>
              <a:t>)</a:t>
            </a:r>
          </a:p>
          <a:p>
            <a:pPr marL="0" indent="0">
              <a:buNone/>
            </a:pPr>
            <a:r>
              <a:rPr lang="en-US" dirty="0">
                <a:latin typeface="Cambria" panose="02040503050406030204" pitchFamily="18" charset="0"/>
              </a:rPr>
              <a:t>Since… the meaning of </a:t>
            </a:r>
            <a:r>
              <a:rPr lang="en-US" i="1" dirty="0">
                <a:latin typeface="Cambria" panose="02040503050406030204" pitchFamily="18" charset="0"/>
              </a:rPr>
              <a:t>nondeceptive </a:t>
            </a:r>
            <a:r>
              <a:rPr lang="en-US" dirty="0">
                <a:latin typeface="Cambria" panose="02040503050406030204" pitchFamily="18" charset="0"/>
              </a:rPr>
              <a:t>is </a:t>
            </a:r>
            <a:r>
              <a:rPr lang="en-US" i="1" dirty="0">
                <a:latin typeface="Cambria" panose="02040503050406030204" pitchFamily="18" charset="0"/>
              </a:rPr>
              <a:t>true, </a:t>
            </a:r>
            <a:r>
              <a:rPr lang="en-US" dirty="0">
                <a:latin typeface="Cambria" panose="02040503050406030204" pitchFamily="18" charset="0"/>
              </a:rPr>
              <a:t>… the meaning of </a:t>
            </a:r>
            <a:r>
              <a:rPr lang="en-US" i="1" dirty="0">
                <a:latin typeface="Cambria" panose="02040503050406030204" pitchFamily="18" charset="0"/>
              </a:rPr>
              <a:t>nondeceptive phenomena </a:t>
            </a:r>
            <a:r>
              <a:rPr lang="en-US" dirty="0">
                <a:latin typeface="Cambria" panose="02040503050406030204" pitchFamily="18" charset="0"/>
              </a:rPr>
              <a:t> is </a:t>
            </a:r>
            <a:r>
              <a:rPr lang="en-US" i="1" dirty="0">
                <a:latin typeface="Cambria" panose="02040503050406030204" pitchFamily="18" charset="0"/>
              </a:rPr>
              <a:t>truth, </a:t>
            </a:r>
            <a:r>
              <a:rPr lang="en-US" dirty="0">
                <a:latin typeface="Cambria" panose="02040503050406030204" pitchFamily="18" charset="0"/>
              </a:rPr>
              <a:t>and since the meaning of </a:t>
            </a:r>
            <a:r>
              <a:rPr lang="en-US" i="1" dirty="0">
                <a:latin typeface="Cambria" panose="02040503050406030204" pitchFamily="18" charset="0"/>
              </a:rPr>
              <a:t>unreal</a:t>
            </a:r>
            <a:r>
              <a:rPr lang="en-US" dirty="0">
                <a:latin typeface="Cambria" panose="02040503050406030204" pitchFamily="18" charset="0"/>
              </a:rPr>
              <a:t> in “all compounded phenomena are unreal” is </a:t>
            </a:r>
            <a:r>
              <a:rPr lang="en-US" i="1" dirty="0">
                <a:latin typeface="Cambria" panose="02040503050406030204" pitchFamily="18" charset="0"/>
              </a:rPr>
              <a:t>deceptive, </a:t>
            </a:r>
            <a:r>
              <a:rPr lang="en-US" dirty="0">
                <a:latin typeface="Cambria" panose="02040503050406030204" pitchFamily="18" charset="0"/>
              </a:rPr>
              <a:t>the meaning of </a:t>
            </a:r>
            <a:r>
              <a:rPr lang="en-US" i="1" dirty="0">
                <a:latin typeface="Cambria" panose="02040503050406030204" pitchFamily="18" charset="0"/>
              </a:rPr>
              <a:t>true</a:t>
            </a:r>
            <a:r>
              <a:rPr lang="en-US" dirty="0">
                <a:latin typeface="Cambria" panose="02040503050406030204" pitchFamily="18" charset="0"/>
              </a:rPr>
              <a:t>... is </a:t>
            </a:r>
            <a:r>
              <a:rPr lang="en-US" i="1" dirty="0">
                <a:latin typeface="Cambria" panose="02040503050406030204" pitchFamily="18" charset="0"/>
              </a:rPr>
              <a:t>nondeceptive. </a:t>
            </a:r>
          </a:p>
          <a:p>
            <a:pPr marL="0" indent="0">
              <a:buNone/>
            </a:pPr>
            <a:r>
              <a:rPr lang="en-US" dirty="0">
                <a:latin typeface="Cambria" panose="02040503050406030204" pitchFamily="18" charset="0"/>
              </a:rPr>
              <a:t>Thus the </a:t>
            </a:r>
            <a:r>
              <a:rPr lang="en-US" i="1" dirty="0">
                <a:latin typeface="Cambria" panose="02040503050406030204" pitchFamily="18" charset="0"/>
              </a:rPr>
              <a:t>truth</a:t>
            </a:r>
            <a:r>
              <a:rPr lang="en-US" dirty="0">
                <a:latin typeface="Cambria" panose="02040503050406030204" pitchFamily="18" charset="0"/>
              </a:rPr>
              <a:t> in </a:t>
            </a:r>
            <a:r>
              <a:rPr lang="en-US" i="1" dirty="0">
                <a:latin typeface="Cambria" panose="02040503050406030204" pitchFamily="18" charset="0"/>
              </a:rPr>
              <a:t>conventional truth</a:t>
            </a:r>
            <a:r>
              <a:rPr lang="en-US" dirty="0">
                <a:latin typeface="Cambria" panose="02040503050406030204" pitchFamily="18" charset="0"/>
              </a:rPr>
              <a:t> means </a:t>
            </a:r>
            <a:r>
              <a:rPr lang="en-US" i="1" dirty="0">
                <a:latin typeface="Cambria" panose="02040503050406030204" pitchFamily="18" charset="0"/>
              </a:rPr>
              <a:t>true from the perspective of grasping things as intrinsically existent. </a:t>
            </a:r>
            <a:r>
              <a:rPr lang="en-US" dirty="0">
                <a:latin typeface="Cambria" panose="02040503050406030204" pitchFamily="18" charset="0"/>
              </a:rPr>
              <a:t>(Tsongkhapa)</a:t>
            </a:r>
          </a:p>
        </p:txBody>
      </p:sp>
    </p:spTree>
    <p:extLst>
      <p:ext uri="{BB962C8B-B14F-4D97-AF65-F5344CB8AC3E}">
        <p14:creationId xmlns:p14="http://schemas.microsoft.com/office/powerpoint/2010/main" val="4165981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37498-36C2-B38B-0DA0-6BEE5E5E9C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9649CF-7386-FAAF-AE44-35113A8F38A6}"/>
              </a:ext>
            </a:extLst>
          </p:cNvPr>
          <p:cNvSpPr>
            <a:spLocks noGrp="1"/>
          </p:cNvSpPr>
          <p:nvPr>
            <p:ph type="title"/>
          </p:nvPr>
        </p:nvSpPr>
        <p:spPr/>
        <p:txBody>
          <a:bodyPr>
            <a:normAutofit/>
          </a:bodyPr>
          <a:lstStyle/>
          <a:p>
            <a:r>
              <a:rPr lang="en-US" dirty="0">
                <a:latin typeface="Cambria" panose="02040503050406030204" pitchFamily="18" charset="0"/>
              </a:rPr>
              <a:t>Mundane Truth and Falsehood</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9FCC2660-BF12-D613-068C-B67016FF0D94}"/>
              </a:ext>
            </a:extLst>
          </p:cNvPr>
          <p:cNvSpPr>
            <a:spLocks noGrp="1"/>
          </p:cNvSpPr>
          <p:nvPr>
            <p:ph idx="1"/>
          </p:nvPr>
        </p:nvSpPr>
        <p:spPr/>
        <p:txBody>
          <a:bodyPr>
            <a:noAutofit/>
          </a:bodyPr>
          <a:lstStyle/>
          <a:p>
            <a:pPr marL="0" indent="0">
              <a:buNone/>
            </a:pPr>
            <a:r>
              <a:rPr lang="en-US" dirty="0">
                <a:latin typeface="Cambria" panose="02040503050406030204" pitchFamily="18" charset="0"/>
              </a:rPr>
              <a:t>Since they present the objects that appear to them erroneously, defective sensory faculties , such as a visual faculty affected by ophthalmia… are not even accepted by mundane convention; hence they are not accepted as veridical by mundane convention. This is how we distinguish the veridical from the no-veridical within mundane convention. (</a:t>
            </a:r>
            <a:r>
              <a:rPr lang="en-US" i="1" dirty="0">
                <a:latin typeface="Cambria" panose="02040503050406030204" pitchFamily="18" charset="0"/>
              </a:rPr>
              <a:t>Prasannapadā</a:t>
            </a:r>
            <a:r>
              <a:rPr lang="en-US" dirty="0">
                <a:latin typeface="Cambria" panose="02040503050406030204" pitchFamily="18" charset="0"/>
              </a:rPr>
              <a:t>)</a:t>
            </a:r>
          </a:p>
        </p:txBody>
      </p:sp>
    </p:spTree>
    <p:extLst>
      <p:ext uri="{BB962C8B-B14F-4D97-AF65-F5344CB8AC3E}">
        <p14:creationId xmlns:p14="http://schemas.microsoft.com/office/powerpoint/2010/main" val="3793413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12079-8333-5C98-5C11-FDB92FDBC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4EEEE6-65D4-A377-3378-E839DFC8C537}"/>
              </a:ext>
            </a:extLst>
          </p:cNvPr>
          <p:cNvSpPr>
            <a:spLocks noGrp="1"/>
          </p:cNvSpPr>
          <p:nvPr>
            <p:ph type="title"/>
          </p:nvPr>
        </p:nvSpPr>
        <p:spPr/>
        <p:txBody>
          <a:bodyPr>
            <a:normAutofit/>
          </a:bodyPr>
          <a:lstStyle/>
          <a:p>
            <a:r>
              <a:rPr lang="en-US" dirty="0">
                <a:latin typeface="Cambria" panose="02040503050406030204" pitchFamily="18" charset="0"/>
              </a:rPr>
              <a:t>Mundane Truth and Falsehood</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54A4C450-065B-9680-486C-D4566163CC77}"/>
              </a:ext>
            </a:extLst>
          </p:cNvPr>
          <p:cNvSpPr>
            <a:spLocks noGrp="1"/>
          </p:cNvSpPr>
          <p:nvPr>
            <p:ph idx="1"/>
          </p:nvPr>
        </p:nvSpPr>
        <p:spPr/>
        <p:txBody>
          <a:bodyPr>
            <a:noAutofit/>
          </a:bodyPr>
          <a:lstStyle/>
          <a:p>
            <a:pPr marL="0" indent="0">
              <a:buNone/>
            </a:pPr>
            <a:r>
              <a:rPr lang="en-US" dirty="0">
                <a:latin typeface="Cambria" panose="02040503050406030204" pitchFamily="18" charset="0"/>
              </a:rPr>
              <a:t>We explain that mundane objects can be apprehended by the four epistemic instruments, each of which exists in terms of mutual interdependence. Wherever there is an epistemic instrument, there is also an epistemic object; wherever there is an epistemic object there is an epistemic instrument.  Neither the instrument nor the object exists intrinsically.  Therefore, mundane objects are just things as they are perceived.  (</a:t>
            </a:r>
            <a:r>
              <a:rPr lang="en-US" i="1" dirty="0">
                <a:latin typeface="Cambria" panose="02040503050406030204" pitchFamily="18" charset="0"/>
              </a:rPr>
              <a:t>Prasannapadā</a:t>
            </a:r>
            <a:r>
              <a:rPr lang="en-US" dirty="0">
                <a:latin typeface="Cambria" panose="02040503050406030204" pitchFamily="18" charset="0"/>
              </a:rPr>
              <a:t>)</a:t>
            </a:r>
          </a:p>
        </p:txBody>
      </p:sp>
    </p:spTree>
    <p:extLst>
      <p:ext uri="{BB962C8B-B14F-4D97-AF65-F5344CB8AC3E}">
        <p14:creationId xmlns:p14="http://schemas.microsoft.com/office/powerpoint/2010/main" val="2786289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AA6B8-8632-F35D-8561-28ED947826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27E4AE-35C9-DA09-5C31-89218368B3B2}"/>
              </a:ext>
            </a:extLst>
          </p:cNvPr>
          <p:cNvSpPr>
            <a:spLocks noGrp="1"/>
          </p:cNvSpPr>
          <p:nvPr>
            <p:ph type="title"/>
          </p:nvPr>
        </p:nvSpPr>
        <p:spPr/>
        <p:txBody>
          <a:bodyPr>
            <a:normAutofit/>
          </a:bodyPr>
          <a:lstStyle/>
          <a:p>
            <a:r>
              <a:rPr lang="en-US" dirty="0">
                <a:latin typeface="Cambria" panose="02040503050406030204" pitchFamily="18" charset="0"/>
              </a:rPr>
              <a:t>Mundane Truth and Falsehood</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215EF5D1-22BD-B7AE-AFE0-E094BED8FD37}"/>
              </a:ext>
            </a:extLst>
          </p:cNvPr>
          <p:cNvSpPr>
            <a:spLocks noGrp="1"/>
          </p:cNvSpPr>
          <p:nvPr>
            <p:ph idx="1"/>
          </p:nvPr>
        </p:nvSpPr>
        <p:spPr/>
        <p:txBody>
          <a:bodyPr>
            <a:noAutofit/>
          </a:bodyPr>
          <a:lstStyle/>
          <a:p>
            <a:pPr marL="0" indent="0">
              <a:buNone/>
            </a:pPr>
            <a:r>
              <a:rPr lang="en-US" dirty="0">
                <a:latin typeface="Cambria" panose="02040503050406030204" pitchFamily="18" charset="0"/>
              </a:rPr>
              <a:t>We explain that mundane objects can be apprehended by the four epistemic instruments, each of which exists in terms of mutual interdependence. Wherever there is an epistemic instrument, there is also an epistemic object; wherever there is an epistemic object there is an epistemic instrument.  Neither the instrument nor the object exists intrinsically.  Therefore, mundane objects are just things as they are perceived.  (</a:t>
            </a:r>
            <a:r>
              <a:rPr lang="en-US" i="1" dirty="0">
                <a:latin typeface="Cambria" panose="02040503050406030204" pitchFamily="18" charset="0"/>
              </a:rPr>
              <a:t>Prasannapadā</a:t>
            </a:r>
            <a:r>
              <a:rPr lang="en-US" dirty="0">
                <a:latin typeface="Cambria" panose="02040503050406030204" pitchFamily="18" charset="0"/>
              </a:rPr>
              <a:t>)</a:t>
            </a:r>
          </a:p>
        </p:txBody>
      </p:sp>
    </p:spTree>
    <p:extLst>
      <p:ext uri="{BB962C8B-B14F-4D97-AF65-F5344CB8AC3E}">
        <p14:creationId xmlns:p14="http://schemas.microsoft.com/office/powerpoint/2010/main" val="3385834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B236A-C7A7-076D-A0CA-18F80E9EB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90BAA-E1E2-F3B5-E67C-ECB8EB0AC6E3}"/>
              </a:ext>
            </a:extLst>
          </p:cNvPr>
          <p:cNvSpPr>
            <a:spLocks noGrp="1"/>
          </p:cNvSpPr>
          <p:nvPr>
            <p:ph type="title"/>
          </p:nvPr>
        </p:nvSpPr>
        <p:spPr/>
        <p:txBody>
          <a:bodyPr>
            <a:normAutofit/>
          </a:bodyPr>
          <a:lstStyle/>
          <a:p>
            <a:r>
              <a:rPr lang="en-US" dirty="0">
                <a:latin typeface="Cambria" panose="02040503050406030204" pitchFamily="18" charset="0"/>
              </a:rPr>
              <a:t>The Reply to the Slough</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E7A10C90-3FBA-B6C3-6B6D-311D747760D4}"/>
              </a:ext>
            </a:extLst>
          </p:cNvPr>
          <p:cNvSpPr>
            <a:spLocks noGrp="1"/>
          </p:cNvSpPr>
          <p:nvPr>
            <p:ph idx="1"/>
          </p:nvPr>
        </p:nvSpPr>
        <p:spPr/>
        <p:txBody>
          <a:bodyPr>
            <a:noAutofit/>
          </a:bodyPr>
          <a:lstStyle/>
          <a:p>
            <a:pPr marL="0" indent="0">
              <a:buNone/>
            </a:pPr>
            <a:r>
              <a:rPr lang="en-US" dirty="0">
                <a:latin typeface="Cambria" panose="02040503050406030204" pitchFamily="18" charset="0"/>
                <a:ea typeface="Cambria" panose="02040503050406030204" pitchFamily="18" charset="0"/>
              </a:rPr>
              <a:t>This very emptiness characterized as </a:t>
            </a:r>
            <a:r>
              <a:rPr lang="en-US" dirty="0" err="1">
                <a:latin typeface="Cambria" panose="02040503050406030204" pitchFamily="18" charset="0"/>
                <a:ea typeface="Cambria" panose="02040503050406030204" pitchFamily="18" charset="0"/>
              </a:rPr>
              <a:t>nonarising</a:t>
            </a:r>
            <a:r>
              <a:rPr lang="en-US" dirty="0">
                <a:latin typeface="Cambria" panose="02040503050406030204" pitchFamily="18" charset="0"/>
                <a:ea typeface="Cambria" panose="02040503050406030204" pitchFamily="18" charset="0"/>
              </a:rPr>
              <a:t> by intrinsic nature is posited to be the middle path. For that which does not arise by intrinsic nature has no existence; and since there is no cessation of that which does not arise by intrinsic nature, there is no nonexistence.  (</a:t>
            </a:r>
            <a:r>
              <a:rPr lang="en-US" i="1" dirty="0">
                <a:latin typeface="Cambria" panose="02040503050406030204" pitchFamily="18" charset="0"/>
                <a:ea typeface="Cambria" panose="02040503050406030204" pitchFamily="18" charset="0"/>
              </a:rPr>
              <a:t>Prasannapadā</a:t>
            </a:r>
            <a:r>
              <a:rPr lang="en-US"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870717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839FB-AF40-EB87-9392-6224D13CC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6CB308-A235-706A-167B-43B44FE3DA8E}"/>
              </a:ext>
            </a:extLst>
          </p:cNvPr>
          <p:cNvSpPr>
            <a:spLocks noGrp="1"/>
          </p:cNvSpPr>
          <p:nvPr>
            <p:ph type="title"/>
          </p:nvPr>
        </p:nvSpPr>
        <p:spPr/>
        <p:txBody>
          <a:bodyPr>
            <a:normAutofit/>
          </a:bodyPr>
          <a:lstStyle/>
          <a:p>
            <a:r>
              <a:rPr lang="en-US" dirty="0">
                <a:latin typeface="Cambria" panose="02040503050406030204" pitchFamily="18" charset="0"/>
              </a:rPr>
              <a:t>Mundane Truth and Falsehood</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4C159F62-5A2B-C3A9-716A-41717E9AB2B2}"/>
              </a:ext>
            </a:extLst>
          </p:cNvPr>
          <p:cNvSpPr>
            <a:spLocks noGrp="1"/>
          </p:cNvSpPr>
          <p:nvPr>
            <p:ph idx="1"/>
          </p:nvPr>
        </p:nvSpPr>
        <p:spPr/>
        <p:txBody>
          <a:bodyPr>
            <a:noAutofit/>
          </a:bodyPr>
          <a:lstStyle/>
          <a:p>
            <a:pPr marL="0" indent="0">
              <a:buNone/>
            </a:pPr>
            <a:r>
              <a:rPr lang="en-US" dirty="0">
                <a:latin typeface="Cambria" panose="02040503050406030204" pitchFamily="18" charset="0"/>
              </a:rPr>
              <a:t>When the meaning of </a:t>
            </a:r>
            <a:r>
              <a:rPr lang="en-US" i="1" dirty="0">
                <a:latin typeface="Cambria" panose="02040503050406030204" pitchFamily="18" charset="0"/>
              </a:rPr>
              <a:t>truth</a:t>
            </a:r>
            <a:r>
              <a:rPr lang="en-US" dirty="0">
                <a:latin typeface="Cambria" panose="02040503050406030204" pitchFamily="18" charset="0"/>
              </a:rPr>
              <a:t> is not clear to ordinary beings, they talk about it through an inflationary convention. That is what is called </a:t>
            </a:r>
            <a:r>
              <a:rPr lang="en-US" i="1" dirty="0">
                <a:latin typeface="Cambria" panose="02040503050406030204" pitchFamily="18" charset="0"/>
              </a:rPr>
              <a:t>conventional. </a:t>
            </a:r>
            <a:r>
              <a:rPr lang="en-US" dirty="0">
                <a:latin typeface="Cambria" panose="02040503050406030204" pitchFamily="18" charset="0"/>
              </a:rPr>
              <a:t>When the meaning of </a:t>
            </a:r>
            <a:r>
              <a:rPr lang="en-US" i="1" dirty="0">
                <a:latin typeface="Cambria" panose="02040503050406030204" pitchFamily="18" charset="0"/>
              </a:rPr>
              <a:t>truth</a:t>
            </a:r>
            <a:r>
              <a:rPr lang="en-US" dirty="0">
                <a:latin typeface="Cambria" panose="02040503050406030204" pitchFamily="18" charset="0"/>
              </a:rPr>
              <a:t> is clear to exalted beings, they talk about it using a deflationary convention. When ordinary beings use the term </a:t>
            </a:r>
            <a:r>
              <a:rPr lang="en-US" i="1" dirty="0">
                <a:latin typeface="Cambria" panose="02040503050406030204" pitchFamily="18" charset="0"/>
              </a:rPr>
              <a:t>conventional</a:t>
            </a:r>
            <a:r>
              <a:rPr lang="en-US" dirty="0">
                <a:latin typeface="Cambria" panose="02040503050406030204" pitchFamily="18" charset="0"/>
              </a:rPr>
              <a:t>…  we should not assume that this is on the basis of their understanding of the falsehood of conventional objects. The truths accepted by ordinary beings are understood to be conventional only from the perspective of noble beings. (</a:t>
            </a:r>
            <a:r>
              <a:rPr lang="en-US" i="1" dirty="0" err="1">
                <a:latin typeface="Cambria" panose="02040503050406030204" pitchFamily="18" charset="0"/>
              </a:rPr>
              <a:t>Śūnyatāsaptati-vṛtti</a:t>
            </a:r>
            <a:r>
              <a:rPr lang="en-US" dirty="0">
                <a:latin typeface="Cambria" panose="02040503050406030204" pitchFamily="18" charset="0"/>
              </a:rPr>
              <a:t>)</a:t>
            </a:r>
          </a:p>
        </p:txBody>
      </p:sp>
    </p:spTree>
    <p:extLst>
      <p:ext uri="{BB962C8B-B14F-4D97-AF65-F5344CB8AC3E}">
        <p14:creationId xmlns:p14="http://schemas.microsoft.com/office/powerpoint/2010/main" val="98421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AAF34-8930-8889-0160-DD96AF713D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BDAF60-242E-F5CB-58EC-43DD6667434F}"/>
              </a:ext>
            </a:extLst>
          </p:cNvPr>
          <p:cNvSpPr>
            <a:spLocks noGrp="1"/>
          </p:cNvSpPr>
          <p:nvPr>
            <p:ph type="title"/>
          </p:nvPr>
        </p:nvSpPr>
        <p:spPr/>
        <p:txBody>
          <a:bodyPr>
            <a:normAutofit/>
          </a:bodyPr>
          <a:lstStyle/>
          <a:p>
            <a:r>
              <a:rPr lang="en-US" i="1" dirty="0">
                <a:latin typeface="Cambria" panose="02040503050406030204" pitchFamily="18" charset="0"/>
              </a:rPr>
              <a:t>Expertise</a:t>
            </a:r>
            <a:r>
              <a:rPr lang="en-US" dirty="0">
                <a:latin typeface="Cambria" panose="02040503050406030204" pitchFamily="18" charset="0"/>
              </a:rPr>
              <a:t> Again</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767766D6-4E16-D975-2A32-977999988F88}"/>
              </a:ext>
            </a:extLst>
          </p:cNvPr>
          <p:cNvSpPr>
            <a:spLocks noGrp="1"/>
          </p:cNvSpPr>
          <p:nvPr>
            <p:ph idx="1"/>
          </p:nvPr>
        </p:nvSpPr>
        <p:spPr/>
        <p:txBody>
          <a:bodyPr>
            <a:noAutofit/>
          </a:bodyPr>
          <a:lstStyle/>
          <a:p>
            <a:pPr marL="0" indent="0">
              <a:buNone/>
            </a:pPr>
            <a:r>
              <a:rPr lang="en-US" dirty="0">
                <a:latin typeface="Cambria" panose="02040503050406030204" pitchFamily="18" charset="0"/>
              </a:rPr>
              <a:t>In this context, things fall into one of the two truths according to whether they are apprehended by a reifying cognition or by a non-reifying cognition. According to the epistemic conventions of the exalted ones, these are the conventional and the ultimate truths, respectively. But it is not only the exalted beings who employ the convention regarding the two truths. Among ordinary beings, there are those who are experts in matters of mundane convention, and can do so as well.  (</a:t>
            </a:r>
            <a:r>
              <a:rPr lang="en-US" i="1" dirty="0" err="1">
                <a:latin typeface="Cambria" panose="02040503050406030204" pitchFamily="18" charset="0"/>
              </a:rPr>
              <a:t>Śūnyatāsaptati-vṛtti</a:t>
            </a:r>
            <a:r>
              <a:rPr lang="en-US" dirty="0">
                <a:latin typeface="Cambria" panose="02040503050406030204" pitchFamily="18" charset="0"/>
              </a:rPr>
              <a:t>)</a:t>
            </a:r>
          </a:p>
        </p:txBody>
      </p:sp>
    </p:spTree>
    <p:extLst>
      <p:ext uri="{BB962C8B-B14F-4D97-AF65-F5344CB8AC3E}">
        <p14:creationId xmlns:p14="http://schemas.microsoft.com/office/powerpoint/2010/main" val="4277585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64F22-811F-9ECC-0CF0-554956634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0EA2EA-616F-A8C3-6E39-1F26402DB5F8}"/>
              </a:ext>
            </a:extLst>
          </p:cNvPr>
          <p:cNvSpPr>
            <a:spLocks noGrp="1"/>
          </p:cNvSpPr>
          <p:nvPr>
            <p:ph type="title"/>
          </p:nvPr>
        </p:nvSpPr>
        <p:spPr/>
        <p:txBody>
          <a:bodyPr>
            <a:normAutofit/>
          </a:bodyPr>
          <a:lstStyle/>
          <a:p>
            <a:r>
              <a:rPr lang="en-US" dirty="0">
                <a:latin typeface="Cambria" panose="02040503050406030204" pitchFamily="18" charset="0"/>
              </a:rPr>
              <a:t>Realism about the Conventional</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1123FE1E-D61A-3EFE-59F3-824AE6EBED4A}"/>
              </a:ext>
            </a:extLst>
          </p:cNvPr>
          <p:cNvSpPr>
            <a:spLocks noGrp="1"/>
          </p:cNvSpPr>
          <p:nvPr>
            <p:ph idx="1"/>
          </p:nvPr>
        </p:nvSpPr>
        <p:spPr/>
        <p:txBody>
          <a:bodyPr>
            <a:noAutofit/>
          </a:bodyPr>
          <a:lstStyle/>
          <a:p>
            <a:pPr marL="0" indent="0">
              <a:buNone/>
            </a:pPr>
            <a:r>
              <a:rPr lang="en-US" dirty="0">
                <a:latin typeface="Cambria" panose="02040503050406030204" pitchFamily="18" charset="0"/>
              </a:rPr>
              <a:t>Each of the internal and external phenomena has two natures: a conventional and an ultimate nature.  … a nature that is found by a rational cognitive process, which sees the real nature of the phenomenon as it is, and a nature that is found by a conventional cognitive process, which perceives deceptive and unreal objects. …. But this does </a:t>
            </a:r>
            <a:r>
              <a:rPr lang="en-US" i="1" dirty="0">
                <a:latin typeface="Cambria" panose="02040503050406030204" pitchFamily="18" charset="0"/>
              </a:rPr>
              <a:t>not</a:t>
            </a:r>
            <a:r>
              <a:rPr lang="en-US" dirty="0">
                <a:latin typeface="Cambria" panose="02040503050406030204" pitchFamily="18" charset="0"/>
              </a:rPr>
              <a:t> show that a single nature is in fact two truths in virtue of two </a:t>
            </a:r>
            <a:r>
              <a:rPr lang="en-US" i="1" dirty="0">
                <a:latin typeface="Cambria" panose="02040503050406030204" pitchFamily="18" charset="0"/>
              </a:rPr>
              <a:t>perspectives</a:t>
            </a:r>
            <a:r>
              <a:rPr lang="en-US" dirty="0">
                <a:latin typeface="Cambria" panose="02040503050406030204" pitchFamily="18" charset="0"/>
              </a:rPr>
              <a:t> of the former and latter cognitive processes. (Tsongkhapa)</a:t>
            </a:r>
          </a:p>
        </p:txBody>
      </p:sp>
    </p:spTree>
    <p:extLst>
      <p:ext uri="{BB962C8B-B14F-4D97-AF65-F5344CB8AC3E}">
        <p14:creationId xmlns:p14="http://schemas.microsoft.com/office/powerpoint/2010/main" val="3751759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02833-8DA6-90B8-7502-D433CFAD5E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CB7423-7E59-2669-717A-4CF5004B143A}"/>
              </a:ext>
            </a:extLst>
          </p:cNvPr>
          <p:cNvSpPr>
            <a:spLocks noGrp="1"/>
          </p:cNvSpPr>
          <p:nvPr>
            <p:ph type="title"/>
          </p:nvPr>
        </p:nvSpPr>
        <p:spPr/>
        <p:txBody>
          <a:bodyPr>
            <a:normAutofit/>
          </a:bodyPr>
          <a:lstStyle/>
          <a:p>
            <a:r>
              <a:rPr lang="en-US" dirty="0">
                <a:latin typeface="Cambria" panose="02040503050406030204" pitchFamily="18" charset="0"/>
              </a:rPr>
              <a:t>Realism about the Conventional</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2E74EC81-B9B6-4BD8-DB43-9ABB987099CB}"/>
              </a:ext>
            </a:extLst>
          </p:cNvPr>
          <p:cNvSpPr>
            <a:spLocks noGrp="1"/>
          </p:cNvSpPr>
          <p:nvPr>
            <p:ph idx="1"/>
          </p:nvPr>
        </p:nvSpPr>
        <p:spPr/>
        <p:txBody>
          <a:bodyPr>
            <a:noAutofit/>
          </a:bodyPr>
          <a:lstStyle/>
          <a:p>
            <a:pPr marL="0" indent="0">
              <a:buNone/>
            </a:pPr>
            <a:r>
              <a:rPr lang="en-US" dirty="0">
                <a:latin typeface="Cambria" panose="02040503050406030204" pitchFamily="18" charset="0"/>
              </a:rPr>
              <a:t>Conventional existence is simply dependence on conditions. … Since we maintain only mere dependence on conditions, since cause and effect are mutually dependent, they do not exist intrinsically. So we do not maintain that anything exists intrinsically. (</a:t>
            </a:r>
            <a:r>
              <a:rPr lang="en-US" i="1" dirty="0">
                <a:latin typeface="Cambria" panose="02040503050406030204" pitchFamily="18" charset="0"/>
              </a:rPr>
              <a:t>Prasannapadā</a:t>
            </a:r>
            <a:r>
              <a:rPr lang="en-US" dirty="0">
                <a:latin typeface="Cambria" panose="02040503050406030204" pitchFamily="18" charset="0"/>
              </a:rPr>
              <a:t>)</a:t>
            </a:r>
          </a:p>
        </p:txBody>
      </p:sp>
    </p:spTree>
    <p:extLst>
      <p:ext uri="{BB962C8B-B14F-4D97-AF65-F5344CB8AC3E}">
        <p14:creationId xmlns:p14="http://schemas.microsoft.com/office/powerpoint/2010/main" val="103424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8D079-4ADC-9723-F415-EB96D4FFD0B8}"/>
              </a:ext>
            </a:extLst>
          </p:cNvPr>
          <p:cNvSpPr>
            <a:spLocks noGrp="1"/>
          </p:cNvSpPr>
          <p:nvPr>
            <p:ph type="title"/>
          </p:nvPr>
        </p:nvSpPr>
        <p:spPr/>
        <p:txBody>
          <a:bodyPr/>
          <a:lstStyle/>
          <a:p>
            <a:r>
              <a:rPr lang="en-US" dirty="0">
                <a:latin typeface="Cambria" panose="02040503050406030204" pitchFamily="18" charset="0"/>
              </a:rPr>
              <a:t>The Dismal Slough: </a:t>
            </a:r>
            <a:r>
              <a:rPr lang="en-US" dirty="0" err="1">
                <a:latin typeface="Cambria" panose="02040503050406030204" pitchFamily="18" charset="0"/>
              </a:rPr>
              <a:t>Sūtra</a:t>
            </a:r>
            <a:endParaRPr lang="en-US" dirty="0">
              <a:latin typeface="Cambria" panose="02040503050406030204" pitchFamily="18" charset="0"/>
            </a:endParaRPr>
          </a:p>
        </p:txBody>
      </p:sp>
      <p:sp>
        <p:nvSpPr>
          <p:cNvPr id="3" name="Content Placeholder 2">
            <a:extLst>
              <a:ext uri="{FF2B5EF4-FFF2-40B4-BE49-F238E27FC236}">
                <a16:creationId xmlns:a16="http://schemas.microsoft.com/office/drawing/2014/main" id="{8983EDB2-D5F3-308D-6B53-B89E18192A5B}"/>
              </a:ext>
            </a:extLst>
          </p:cNvPr>
          <p:cNvSpPr>
            <a:spLocks noGrp="1"/>
          </p:cNvSpPr>
          <p:nvPr>
            <p:ph idx="1"/>
          </p:nvPr>
        </p:nvSpPr>
        <p:spPr/>
        <p:txBody>
          <a:bodyPr/>
          <a:lstStyle/>
          <a:p>
            <a:pPr marL="0" indent="0">
              <a:buNone/>
            </a:pPr>
            <a:r>
              <a:rPr lang="en-US" dirty="0">
                <a:latin typeface="Cambria" panose="02040503050406030204" pitchFamily="18" charset="0"/>
              </a:rPr>
              <a:t>The world (</a:t>
            </a:r>
            <a:r>
              <a:rPr lang="en-US" i="1" dirty="0" err="1">
                <a:latin typeface="Cambria" panose="02040503050406030204" pitchFamily="18" charset="0"/>
              </a:rPr>
              <a:t>loka</a:t>
            </a:r>
            <a:r>
              <a:rPr lang="en-US" dirty="0">
                <a:latin typeface="Cambria" panose="02040503050406030204" pitchFamily="18" charset="0"/>
              </a:rPr>
              <a:t>) argues with me. I do not argue with the world. Whatever thew world agrees (</a:t>
            </a:r>
            <a:r>
              <a:rPr lang="en-US" i="1" dirty="0" err="1">
                <a:latin typeface="Cambria" panose="02040503050406030204" pitchFamily="18" charset="0"/>
              </a:rPr>
              <a:t>saṃmāta</a:t>
            </a:r>
            <a:r>
              <a:rPr lang="en-US" dirty="0">
                <a:latin typeface="Cambria" panose="02040503050406030204" pitchFamily="18" charset="0"/>
              </a:rPr>
              <a:t>) exists, I also take to exist. I also agree that whatever the world agrees to be nonexistent does not exist. (</a:t>
            </a:r>
            <a:r>
              <a:rPr lang="en-US" i="1" dirty="0" err="1">
                <a:latin typeface="Cambria" panose="02040503050406030204" pitchFamily="18" charset="0"/>
              </a:rPr>
              <a:t>Ratnakūta</a:t>
            </a:r>
            <a:r>
              <a:rPr lang="en-US" i="1" dirty="0">
                <a:latin typeface="Cambria" panose="02040503050406030204" pitchFamily="18" charset="0"/>
              </a:rPr>
              <a:t>-sutra</a:t>
            </a:r>
            <a:r>
              <a:rPr lang="en-US" dirty="0">
                <a:latin typeface="Cambria" panose="02040503050406030204" pitchFamily="18" charset="0"/>
              </a:rPr>
              <a:t>)</a:t>
            </a:r>
          </a:p>
        </p:txBody>
      </p:sp>
    </p:spTree>
    <p:extLst>
      <p:ext uri="{BB962C8B-B14F-4D97-AF65-F5344CB8AC3E}">
        <p14:creationId xmlns:p14="http://schemas.microsoft.com/office/powerpoint/2010/main" val="41005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69625-1D15-55C0-F315-40979DFFE8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64A1E8-A600-8268-0E1B-B1FCE43C37C5}"/>
              </a:ext>
            </a:extLst>
          </p:cNvPr>
          <p:cNvSpPr>
            <a:spLocks noGrp="1"/>
          </p:cNvSpPr>
          <p:nvPr>
            <p:ph type="title"/>
          </p:nvPr>
        </p:nvSpPr>
        <p:spPr/>
        <p:txBody>
          <a:bodyPr>
            <a:normAutofit/>
          </a:bodyPr>
          <a:lstStyle/>
          <a:p>
            <a:r>
              <a:rPr lang="en-US" dirty="0">
                <a:latin typeface="Cambria" panose="02040503050406030204" pitchFamily="18" charset="0"/>
              </a:rPr>
              <a:t>The Unity of the Two Truths</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49AD70D4-423D-8B4F-67AE-81F7D68B031B}"/>
              </a:ext>
            </a:extLst>
          </p:cNvPr>
          <p:cNvSpPr>
            <a:spLocks noGrp="1"/>
          </p:cNvSpPr>
          <p:nvPr>
            <p:ph idx="1"/>
          </p:nvPr>
        </p:nvSpPr>
        <p:spPr/>
        <p:txBody>
          <a:bodyPr>
            <a:noAutofit/>
          </a:bodyPr>
          <a:lstStyle/>
          <a:p>
            <a:pPr marL="0" indent="0">
              <a:buNone/>
            </a:pPr>
            <a:r>
              <a:rPr lang="en-US" dirty="0">
                <a:latin typeface="Cambria" panose="02040503050406030204" pitchFamily="18" charset="0"/>
              </a:rPr>
              <a:t>Substantial existence entails true existence… There is no substantial existence; things are like reflections… It does not follow from the fact that there is no substance that there is nothing at all, because that would absurdly undermine the framework based on dependent origination.  Therefore, insubstantial objects exist only conventionally and as inherently empty. To reify them as inherently real would be an error because they exist in one way and appear in another way, like a coiled rope appearing as a snake. (</a:t>
            </a:r>
            <a:r>
              <a:rPr lang="en-US" i="1" dirty="0" err="1">
                <a:latin typeface="Cambria" panose="02040503050406030204" pitchFamily="18" charset="0"/>
              </a:rPr>
              <a:t>Pañcaskhandaprakaranā</a:t>
            </a:r>
            <a:r>
              <a:rPr lang="en-US" dirty="0">
                <a:latin typeface="Cambria" panose="02040503050406030204" pitchFamily="18" charset="0"/>
              </a:rPr>
              <a:t>)</a:t>
            </a:r>
          </a:p>
        </p:txBody>
      </p:sp>
    </p:spTree>
    <p:extLst>
      <p:ext uri="{BB962C8B-B14F-4D97-AF65-F5344CB8AC3E}">
        <p14:creationId xmlns:p14="http://schemas.microsoft.com/office/powerpoint/2010/main" val="203223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D6F9A-1F96-6F2E-62EA-59238199D9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5207BC-E8F1-87F7-80EC-275887D9FBD3}"/>
              </a:ext>
            </a:extLst>
          </p:cNvPr>
          <p:cNvSpPr>
            <a:spLocks noGrp="1"/>
          </p:cNvSpPr>
          <p:nvPr>
            <p:ph type="title"/>
          </p:nvPr>
        </p:nvSpPr>
        <p:spPr/>
        <p:txBody>
          <a:bodyPr>
            <a:normAutofit/>
          </a:bodyPr>
          <a:lstStyle/>
          <a:p>
            <a:r>
              <a:rPr lang="en-US" dirty="0">
                <a:latin typeface="Cambria" panose="02040503050406030204" pitchFamily="18" charset="0"/>
              </a:rPr>
              <a:t>The Unity of the Two Truths</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618A451D-55E1-9997-1A0A-ED425ECAF666}"/>
              </a:ext>
            </a:extLst>
          </p:cNvPr>
          <p:cNvSpPr>
            <a:spLocks noGrp="1"/>
          </p:cNvSpPr>
          <p:nvPr>
            <p:ph idx="1"/>
          </p:nvPr>
        </p:nvSpPr>
        <p:spPr/>
        <p:txBody>
          <a:bodyPr>
            <a:noAutofit/>
          </a:bodyPr>
          <a:lstStyle/>
          <a:p>
            <a:pPr marL="0" indent="0">
              <a:buNone/>
            </a:pPr>
            <a:r>
              <a:rPr lang="en-US" dirty="0">
                <a:latin typeface="Cambria" panose="02040503050406030204" pitchFamily="18" charset="0"/>
              </a:rPr>
              <a:t>The explanation of the existence of a hut also illustrates the mode of existence of a garland, a chariot, or a forest. Just as a hut is designated on the basis of such things as sticks… a person is designated based on taking  the five  psychophysical clusters as one’s own…  Such a person—like a hut and other things that do not exist intrinsically—does not exist without depending on a conceptual framework in which its conditions explain it. Thus the person does not exist intrinsically. (</a:t>
            </a:r>
            <a:r>
              <a:rPr lang="en-US" i="1" dirty="0" err="1">
                <a:latin typeface="Cambria" panose="02040503050406030204" pitchFamily="18" charset="0"/>
              </a:rPr>
              <a:t>Pañcaskhandaprakaranā</a:t>
            </a:r>
            <a:r>
              <a:rPr lang="en-US" dirty="0">
                <a:latin typeface="Cambria" panose="02040503050406030204" pitchFamily="18" charset="0"/>
              </a:rPr>
              <a:t>)</a:t>
            </a:r>
          </a:p>
        </p:txBody>
      </p:sp>
    </p:spTree>
    <p:extLst>
      <p:ext uri="{BB962C8B-B14F-4D97-AF65-F5344CB8AC3E}">
        <p14:creationId xmlns:p14="http://schemas.microsoft.com/office/powerpoint/2010/main" val="3721920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807F7-8EE0-59D5-5E27-ACD1AE212D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DB9252-0C0E-0895-08D7-90151E164B19}"/>
              </a:ext>
            </a:extLst>
          </p:cNvPr>
          <p:cNvSpPr>
            <a:spLocks noGrp="1"/>
          </p:cNvSpPr>
          <p:nvPr>
            <p:ph type="title"/>
          </p:nvPr>
        </p:nvSpPr>
        <p:spPr/>
        <p:txBody>
          <a:bodyPr>
            <a:normAutofit/>
          </a:bodyPr>
          <a:lstStyle/>
          <a:p>
            <a:r>
              <a:rPr lang="en-US" dirty="0">
                <a:latin typeface="Cambria" panose="02040503050406030204" pitchFamily="18" charset="0"/>
              </a:rPr>
              <a:t>The Unity of the Two Truths</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9B264E35-C405-A545-EFCA-D2231144480B}"/>
              </a:ext>
            </a:extLst>
          </p:cNvPr>
          <p:cNvSpPr>
            <a:spLocks noGrp="1"/>
          </p:cNvSpPr>
          <p:nvPr>
            <p:ph idx="1"/>
          </p:nvPr>
        </p:nvSpPr>
        <p:spPr/>
        <p:txBody>
          <a:bodyPr>
            <a:noAutofit/>
          </a:bodyPr>
          <a:lstStyle/>
          <a:p>
            <a:pPr marL="0" indent="0">
              <a:buNone/>
            </a:pPr>
            <a:r>
              <a:rPr lang="en-US" dirty="0">
                <a:latin typeface="Cambria" panose="02040503050406030204" pitchFamily="18" charset="0"/>
              </a:rPr>
              <a:t>Seeing the person as it really exists…  does not lead to the two extremes of </a:t>
            </a:r>
            <a:r>
              <a:rPr lang="en-US" dirty="0" err="1">
                <a:latin typeface="Cambria" panose="02040503050406030204" pitchFamily="18" charset="0"/>
              </a:rPr>
              <a:t>refication</a:t>
            </a:r>
            <a:r>
              <a:rPr lang="en-US" dirty="0">
                <a:latin typeface="Cambria" panose="02040503050406030204" pitchFamily="18" charset="0"/>
              </a:rPr>
              <a:t> and nihilism because, in this case, there is no substance acting as the objective referent. We do not observe any substance as the referent of </a:t>
            </a:r>
            <a:r>
              <a:rPr lang="en-US" i="1" dirty="0">
                <a:latin typeface="Cambria" panose="02040503050406030204" pitchFamily="18" charset="0"/>
              </a:rPr>
              <a:t>I</a:t>
            </a:r>
            <a:r>
              <a:rPr lang="en-US" dirty="0">
                <a:latin typeface="Cambria" panose="02040503050406030204" pitchFamily="18" charset="0"/>
              </a:rPr>
              <a:t>, hence we are not committed to reification. Nor is this nihilism, because we do accept the person as merely designated in virtue of appropriating the aggregates.  ... This is the account of the selflessness of the person. (</a:t>
            </a:r>
            <a:r>
              <a:rPr lang="en-US" i="1" dirty="0" err="1">
                <a:latin typeface="Cambria" panose="02040503050406030204" pitchFamily="18" charset="0"/>
              </a:rPr>
              <a:t>Pañcaskhandaprakaranā</a:t>
            </a:r>
            <a:r>
              <a:rPr lang="en-US" dirty="0">
                <a:latin typeface="Cambria" panose="02040503050406030204" pitchFamily="18" charset="0"/>
              </a:rPr>
              <a:t>)</a:t>
            </a:r>
          </a:p>
        </p:txBody>
      </p:sp>
    </p:spTree>
    <p:extLst>
      <p:ext uri="{BB962C8B-B14F-4D97-AF65-F5344CB8AC3E}">
        <p14:creationId xmlns:p14="http://schemas.microsoft.com/office/powerpoint/2010/main" val="581193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8222E-B2EC-69EB-3060-3E45203E83CE}"/>
              </a:ext>
            </a:extLst>
          </p:cNvPr>
          <p:cNvSpPr>
            <a:spLocks noGrp="1"/>
          </p:cNvSpPr>
          <p:nvPr>
            <p:ph type="title"/>
          </p:nvPr>
        </p:nvSpPr>
        <p:spPr/>
        <p:txBody>
          <a:bodyPr/>
          <a:lstStyle/>
          <a:p>
            <a:r>
              <a:rPr lang="en-US" dirty="0"/>
              <a:t>How to See Sentient Beings</a:t>
            </a:r>
          </a:p>
        </p:txBody>
      </p:sp>
      <p:sp>
        <p:nvSpPr>
          <p:cNvPr id="3" name="Content Placeholder 2">
            <a:extLst>
              <a:ext uri="{FF2B5EF4-FFF2-40B4-BE49-F238E27FC236}">
                <a16:creationId xmlns:a16="http://schemas.microsoft.com/office/drawing/2014/main" id="{1D69F619-5569-1541-2E1F-856FA11F5560}"/>
              </a:ext>
            </a:extLst>
          </p:cNvPr>
          <p:cNvSpPr>
            <a:spLocks noGrp="1"/>
          </p:cNvSpPr>
          <p:nvPr>
            <p:ph idx="1"/>
          </p:nvPr>
        </p:nvSpPr>
        <p:spPr/>
        <p:txBody>
          <a:bodyPr>
            <a:normAutofit/>
          </a:bodyPr>
          <a:lstStyle/>
          <a:p>
            <a:pPr marL="0" indent="0">
              <a:buNone/>
            </a:pPr>
            <a:r>
              <a:rPr lang="en-US" dirty="0">
                <a:latin typeface="Cambria" panose="02040503050406030204" pitchFamily="18" charset="0"/>
                <a:ea typeface="Cambria" panose="02040503050406030204" pitchFamily="18" charset="0"/>
              </a:rPr>
              <a:t>Sentient beings are like the reflection of the moon on rippling water. </a:t>
            </a:r>
          </a:p>
          <a:p>
            <a:pPr marL="0" indent="0">
              <a:buNone/>
            </a:pPr>
            <a:r>
              <a:rPr lang="en-US" dirty="0">
                <a:latin typeface="Cambria" panose="02040503050406030204" pitchFamily="18" charset="0"/>
                <a:ea typeface="Cambria" panose="02040503050406030204" pitchFamily="18" charset="0"/>
              </a:rPr>
              <a:t>Seeing that they are fleeting and </a:t>
            </a:r>
            <a:r>
              <a:rPr lang="en-US" dirty="0" err="1">
                <a:latin typeface="Cambria" panose="02040503050406030204" pitchFamily="18" charset="0"/>
                <a:ea typeface="Cambria" panose="02040503050406030204" pitchFamily="18" charset="0"/>
              </a:rPr>
              <a:t>essenceless</a:t>
            </a:r>
            <a:r>
              <a:rPr lang="en-US" dirty="0">
                <a:latin typeface="Cambria" panose="02040503050406030204" pitchFamily="18" charset="0"/>
                <a:ea typeface="Cambria" panose="02040503050406030204" pitchFamily="18" charset="0"/>
              </a:rPr>
              <a:t>,</a:t>
            </a:r>
          </a:p>
          <a:p>
            <a:pPr marL="0" indent="0">
              <a:buNone/>
            </a:pPr>
            <a:r>
              <a:rPr lang="en-US" dirty="0">
                <a:latin typeface="Cambria" panose="02040503050406030204" pitchFamily="18" charset="0"/>
                <a:ea typeface="Cambria" panose="02040503050406030204" pitchFamily="18" charset="0"/>
              </a:rPr>
              <a:t>Bodhisattvas, with their wisdom governed by care,</a:t>
            </a:r>
          </a:p>
          <a:p>
            <a:pPr marL="0" indent="0">
              <a:buNone/>
            </a:pPr>
            <a:r>
              <a:rPr lang="en-US" dirty="0">
                <a:latin typeface="Cambria" panose="02040503050406030204" pitchFamily="18" charset="0"/>
                <a:ea typeface="Cambria" panose="02040503050406030204" pitchFamily="18" charset="0"/>
              </a:rPr>
              <a:t>Strive to liberate these beings. (MAV 1.4)</a:t>
            </a:r>
          </a:p>
        </p:txBody>
      </p:sp>
    </p:spTree>
    <p:extLst>
      <p:ext uri="{BB962C8B-B14F-4D97-AF65-F5344CB8AC3E}">
        <p14:creationId xmlns:p14="http://schemas.microsoft.com/office/powerpoint/2010/main" val="3816613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9D8D-F0C8-FBCD-E083-0706965ED64E}"/>
              </a:ext>
            </a:extLst>
          </p:cNvPr>
          <p:cNvSpPr>
            <a:spLocks noGrp="1"/>
          </p:cNvSpPr>
          <p:nvPr>
            <p:ph type="title"/>
          </p:nvPr>
        </p:nvSpPr>
        <p:spPr/>
        <p:txBody>
          <a:bodyPr/>
          <a:lstStyle/>
          <a:p>
            <a:r>
              <a:rPr lang="en-US" dirty="0" err="1"/>
              <a:t>Candrakīrti</a:t>
            </a:r>
            <a:r>
              <a:rPr lang="en-US" dirty="0"/>
              <a:t> on Objectification</a:t>
            </a:r>
          </a:p>
        </p:txBody>
      </p:sp>
      <p:sp>
        <p:nvSpPr>
          <p:cNvPr id="3" name="Content Placeholder 2">
            <a:extLst>
              <a:ext uri="{FF2B5EF4-FFF2-40B4-BE49-F238E27FC236}">
                <a16:creationId xmlns:a16="http://schemas.microsoft.com/office/drawing/2014/main" id="{7DE45E49-3CAE-5C7D-EA9E-8A3609E99D70}"/>
              </a:ext>
            </a:extLst>
          </p:cNvPr>
          <p:cNvSpPr>
            <a:spLocks noGrp="1"/>
          </p:cNvSpPr>
          <p:nvPr>
            <p:ph idx="1"/>
          </p:nvPr>
        </p:nvSpPr>
        <p:spPr>
          <a:xfrm>
            <a:off x="1295401" y="2608446"/>
            <a:ext cx="9601196" cy="3267422"/>
          </a:xfrm>
        </p:spPr>
        <p:txBody>
          <a:bodyPr>
            <a:noAutofit/>
          </a:bodyPr>
          <a:lstStyle/>
          <a:p>
            <a:pPr marL="0" indent="0">
              <a:buNone/>
            </a:pPr>
            <a:r>
              <a:rPr lang="en-US" dirty="0">
                <a:latin typeface="Cambria" panose="02040503050406030204" pitchFamily="18" charset="0"/>
                <a:ea typeface="Cambria" panose="02040503050406030204" pitchFamily="18" charset="0"/>
              </a:rPr>
              <a:t>When our conduct objectifies these three: </a:t>
            </a:r>
          </a:p>
          <a:p>
            <a:pPr marL="0" indent="0">
              <a:buNone/>
            </a:pPr>
            <a:r>
              <a:rPr lang="en-US" dirty="0">
                <a:latin typeface="Cambria" panose="02040503050406030204" pitchFamily="18" charset="0"/>
                <a:ea typeface="Cambria" panose="02040503050406030204" pitchFamily="18" charset="0"/>
              </a:rPr>
              <a:t>One who abstains from wrongdoing, the action from which the abstain, and the one to whom that action would be directed,</a:t>
            </a:r>
          </a:p>
          <a:p>
            <a:pPr marL="0" indent="0">
              <a:buNone/>
            </a:pPr>
            <a:r>
              <a:rPr lang="en-US" dirty="0">
                <a:latin typeface="Cambria" panose="02040503050406030204" pitchFamily="18" charset="0"/>
                <a:ea typeface="Cambria" panose="02040503050406030204" pitchFamily="18" charset="0"/>
              </a:rPr>
              <a:t>This action is perfect in the mundane sense. </a:t>
            </a:r>
          </a:p>
          <a:p>
            <a:pPr marL="0" indent="0">
              <a:buNone/>
            </a:pPr>
            <a:r>
              <a:rPr lang="en-US" dirty="0">
                <a:latin typeface="Cambria" panose="02040503050406030204" pitchFamily="18" charset="0"/>
                <a:ea typeface="Cambria" panose="02040503050406030204" pitchFamily="18" charset="0"/>
              </a:rPr>
              <a:t>But supramundane perfection is free from such objectification. (MAV 2.9)</a:t>
            </a:r>
          </a:p>
        </p:txBody>
      </p:sp>
    </p:spTree>
    <p:extLst>
      <p:ext uri="{BB962C8B-B14F-4D97-AF65-F5344CB8AC3E}">
        <p14:creationId xmlns:p14="http://schemas.microsoft.com/office/powerpoint/2010/main" val="9168077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603D-6B39-DAE7-6E54-A67067CEAE6C}"/>
              </a:ext>
            </a:extLst>
          </p:cNvPr>
          <p:cNvSpPr>
            <a:spLocks noGrp="1"/>
          </p:cNvSpPr>
          <p:nvPr>
            <p:ph type="title"/>
          </p:nvPr>
        </p:nvSpPr>
        <p:spPr>
          <a:xfrm>
            <a:off x="1295402" y="982132"/>
            <a:ext cx="9601196" cy="45719"/>
          </a:xfrm>
        </p:spPr>
        <p:txBody>
          <a:bodyPr>
            <a:normAutofit fontScale="90000"/>
          </a:bodyPr>
          <a:lstStyle/>
          <a:p>
            <a:r>
              <a:rPr lang="en-US" sz="3200" dirty="0"/>
              <a:t>Nonduality and Ethics</a:t>
            </a:r>
          </a:p>
        </p:txBody>
      </p:sp>
      <p:sp>
        <p:nvSpPr>
          <p:cNvPr id="3" name="Content Placeholder 2">
            <a:extLst>
              <a:ext uri="{FF2B5EF4-FFF2-40B4-BE49-F238E27FC236}">
                <a16:creationId xmlns:a16="http://schemas.microsoft.com/office/drawing/2014/main" id="{C972D97F-A5C9-B9F9-63F8-EC7247355193}"/>
              </a:ext>
            </a:extLst>
          </p:cNvPr>
          <p:cNvSpPr>
            <a:spLocks noGrp="1"/>
          </p:cNvSpPr>
          <p:nvPr>
            <p:ph idx="1"/>
          </p:nvPr>
        </p:nvSpPr>
        <p:spPr>
          <a:xfrm>
            <a:off x="1295401" y="1597795"/>
            <a:ext cx="9601196" cy="4698074"/>
          </a:xfrm>
        </p:spPr>
        <p:txBody>
          <a:bodyPr>
            <a:noAutofit/>
          </a:bodyPr>
          <a:lstStyle/>
          <a:p>
            <a:pPr marL="0" indent="0">
              <a:buNone/>
            </a:pPr>
            <a:r>
              <a:rPr lang="en-US" dirty="0" err="1">
                <a:latin typeface="Cambria" panose="02040503050406030204" pitchFamily="18" charset="0"/>
                <a:ea typeface="Cambria" panose="02040503050406030204" pitchFamily="18" charset="0"/>
              </a:rPr>
              <a:t>Kaśyapa</a:t>
            </a:r>
            <a:r>
              <a:rPr lang="en-US" dirty="0">
                <a:latin typeface="Cambria" panose="02040503050406030204" pitchFamily="18" charset="0"/>
                <a:ea typeface="Cambria" panose="02040503050406030204" pitchFamily="18" charset="0"/>
              </a:rPr>
              <a:t>, there are certain monks who uphold moral discipline, abiding scrupulously by the precepts of personal liberation, and are vigilant about even minute transgression…  they follow the foundations of training becoming perfectly pure in body, speech, and mind. </a:t>
            </a:r>
          </a:p>
          <a:p>
            <a:pPr marL="0" indent="0">
              <a:buNone/>
            </a:pPr>
            <a:r>
              <a:rPr lang="en-US" dirty="0">
                <a:latin typeface="Cambria" panose="02040503050406030204" pitchFamily="18" charset="0"/>
                <a:ea typeface="Cambria" panose="02040503050406030204" pitchFamily="18" charset="0"/>
              </a:rPr>
              <a:t>But even though they maintain a completely pure way of life, they still speak in terms of selfhood.  This is the first case of a moral degenerate pretending to have moral discipline. </a:t>
            </a:r>
          </a:p>
          <a:p>
            <a:pPr marL="0" indent="0">
              <a:buNone/>
            </a:pPr>
            <a:r>
              <a:rPr lang="en-US" dirty="0">
                <a:latin typeface="Cambria" panose="02040503050406030204" pitchFamily="18" charset="0"/>
                <a:ea typeface="Cambria" panose="02040503050406030204" pitchFamily="18" charset="0"/>
              </a:rPr>
              <a:t>There are some monks who adopt the twelve ascetic practice, but they objectify them, grasping “I” and “mine.” This is also a kind of moral degeneration. </a:t>
            </a:r>
          </a:p>
        </p:txBody>
      </p:sp>
    </p:spTree>
    <p:extLst>
      <p:ext uri="{BB962C8B-B14F-4D97-AF65-F5344CB8AC3E}">
        <p14:creationId xmlns:p14="http://schemas.microsoft.com/office/powerpoint/2010/main" val="2137458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F9B64-7A7E-C5FB-7503-5FD0DF0A7F45}"/>
              </a:ext>
            </a:extLst>
          </p:cNvPr>
          <p:cNvSpPr>
            <a:spLocks noGrp="1"/>
          </p:cNvSpPr>
          <p:nvPr>
            <p:ph type="title"/>
          </p:nvPr>
        </p:nvSpPr>
        <p:spPr/>
        <p:txBody>
          <a:bodyPr/>
          <a:lstStyle/>
          <a:p>
            <a:r>
              <a:rPr lang="en-US" dirty="0" err="1"/>
              <a:t>Jayānanda’s</a:t>
            </a:r>
            <a:r>
              <a:rPr lang="en-US" dirty="0"/>
              <a:t> Gloss</a:t>
            </a:r>
          </a:p>
        </p:txBody>
      </p:sp>
      <p:sp>
        <p:nvSpPr>
          <p:cNvPr id="3" name="Content Placeholder 2">
            <a:extLst>
              <a:ext uri="{FF2B5EF4-FFF2-40B4-BE49-F238E27FC236}">
                <a16:creationId xmlns:a16="http://schemas.microsoft.com/office/drawing/2014/main" id="{36D33A24-7D4E-2599-57C9-0F697360AAAD}"/>
              </a:ext>
            </a:extLst>
          </p:cNvPr>
          <p:cNvSpPr>
            <a:spLocks noGrp="1"/>
          </p:cNvSpPr>
          <p:nvPr>
            <p:ph idx="1"/>
          </p:nvPr>
        </p:nvSpPr>
        <p:spPr/>
        <p:txBody>
          <a:bodyPr>
            <a:normAutofit/>
          </a:bodyPr>
          <a:lstStyle/>
          <a:p>
            <a:pPr marL="0" indent="0">
              <a:buNone/>
            </a:pPr>
            <a:r>
              <a:rPr lang="en-US" dirty="0">
                <a:latin typeface="Cambria" panose="02040503050406030204" pitchFamily="18" charset="0"/>
                <a:ea typeface="Cambria" panose="02040503050406030204" pitchFamily="18" charset="0"/>
              </a:rPr>
              <a:t>The dualistic mind understands morality in terms of subject and object, involving the two self-</a:t>
            </a:r>
            <a:r>
              <a:rPr lang="en-US" dirty="0" err="1">
                <a:latin typeface="Cambria" panose="02040503050406030204" pitchFamily="18" charset="0"/>
                <a:ea typeface="Cambria" panose="02040503050406030204" pitchFamily="18" charset="0"/>
              </a:rPr>
              <a:t>graspings</a:t>
            </a:r>
            <a:r>
              <a:rPr lang="en-US" dirty="0">
                <a:latin typeface="Cambria" panose="02040503050406030204" pitchFamily="18" charset="0"/>
                <a:ea typeface="Cambria" panose="02040503050406030204" pitchFamily="18" charset="0"/>
              </a:rPr>
              <a:t>. The grasping of “I” reifies the moral subject by presupposing “I am the moral agent.  The grasping of “mine” reifies the moral object by presupposing “my moral discipline is what is important” </a:t>
            </a:r>
          </a:p>
          <a:p>
            <a:pPr marL="0" indent="0">
              <a:buNone/>
            </a:pPr>
            <a:r>
              <a:rPr lang="en-US" dirty="0">
                <a:latin typeface="Cambria" panose="02040503050406030204" pitchFamily="18" charset="0"/>
                <a:ea typeface="Cambria" panose="02040503050406030204" pitchFamily="18" charset="0"/>
              </a:rPr>
              <a:t>Bodhisattvas are free from a dualistic mind. They do not objectify. </a:t>
            </a:r>
            <a:br>
              <a:rPr lang="en-US" dirty="0">
                <a:latin typeface="Cambria" panose="02040503050406030204" pitchFamily="18" charset="0"/>
                <a:ea typeface="Cambria" panose="02040503050406030204" pitchFamily="18" charset="0"/>
              </a:rPr>
            </a:br>
            <a:r>
              <a:rPr lang="en-US"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127225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53A33-CD21-09CD-F291-8047F18E9902}"/>
              </a:ext>
            </a:extLst>
          </p:cNvPr>
          <p:cNvSpPr>
            <a:spLocks noGrp="1"/>
          </p:cNvSpPr>
          <p:nvPr>
            <p:ph type="title"/>
          </p:nvPr>
        </p:nvSpPr>
        <p:spPr/>
        <p:txBody>
          <a:bodyPr/>
          <a:lstStyle/>
          <a:p>
            <a:r>
              <a:rPr lang="en-US" dirty="0">
                <a:latin typeface="Cambria" panose="02040503050406030204" pitchFamily="18" charset="0"/>
              </a:rPr>
              <a:t>The Dismal Slough: Mark Siderits</a:t>
            </a:r>
          </a:p>
        </p:txBody>
      </p:sp>
      <p:sp>
        <p:nvSpPr>
          <p:cNvPr id="3" name="Content Placeholder 2">
            <a:extLst>
              <a:ext uri="{FF2B5EF4-FFF2-40B4-BE49-F238E27FC236}">
                <a16:creationId xmlns:a16="http://schemas.microsoft.com/office/drawing/2014/main" id="{649EDDE2-F5B8-E3F3-CF8A-4B313558A4D1}"/>
              </a:ext>
            </a:extLst>
          </p:cNvPr>
          <p:cNvSpPr>
            <a:spLocks noGrp="1"/>
          </p:cNvSpPr>
          <p:nvPr>
            <p:ph idx="1"/>
          </p:nvPr>
        </p:nvSpPr>
        <p:spPr/>
        <p:txBody>
          <a:bodyPr/>
          <a:lstStyle/>
          <a:p>
            <a:pPr marL="0" indent="0">
              <a:buNone/>
            </a:pPr>
            <a:r>
              <a:rPr lang="en-US" dirty="0">
                <a:latin typeface="Cambria" panose="02040503050406030204" pitchFamily="18" charset="0"/>
              </a:rPr>
              <a:t>On the </a:t>
            </a:r>
            <a:r>
              <a:rPr lang="en-US" dirty="0" err="1">
                <a:latin typeface="Cambria" panose="02040503050406030204" pitchFamily="18" charset="0"/>
              </a:rPr>
              <a:t>Prāsaṅgika</a:t>
            </a:r>
            <a:r>
              <a:rPr lang="en-US" dirty="0">
                <a:latin typeface="Cambria" panose="02040503050406030204" pitchFamily="18" charset="0"/>
              </a:rPr>
              <a:t> view, conventional is a set of brutely given practices which must be taken at face value. To seek to analyze these practices is to introduce standards of philosophical rationality, standards which the </a:t>
            </a:r>
            <a:r>
              <a:rPr lang="en-US" dirty="0" err="1">
                <a:latin typeface="Cambria" panose="02040503050406030204" pitchFamily="18" charset="0"/>
              </a:rPr>
              <a:t>Mādhyamika</a:t>
            </a:r>
            <a:r>
              <a:rPr lang="en-US" dirty="0">
                <a:latin typeface="Cambria" panose="02040503050406030204" pitchFamily="18" charset="0"/>
              </a:rPr>
              <a:t> takes to be thoroughly discredited. If the only truth is that which accords with conventional practices, we must resist all temptation to analyze and explain those practices.</a:t>
            </a:r>
          </a:p>
        </p:txBody>
      </p:sp>
    </p:spTree>
    <p:extLst>
      <p:ext uri="{BB962C8B-B14F-4D97-AF65-F5344CB8AC3E}">
        <p14:creationId xmlns:p14="http://schemas.microsoft.com/office/powerpoint/2010/main" val="3580975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3D2E7-0F41-34A4-EB6A-64D6EB93D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23FCC-42ED-A26D-AE12-AB08B3689770}"/>
              </a:ext>
            </a:extLst>
          </p:cNvPr>
          <p:cNvSpPr>
            <a:spLocks noGrp="1"/>
          </p:cNvSpPr>
          <p:nvPr>
            <p:ph type="title"/>
          </p:nvPr>
        </p:nvSpPr>
        <p:spPr/>
        <p:txBody>
          <a:bodyPr>
            <a:normAutofit fontScale="90000"/>
          </a:bodyPr>
          <a:lstStyle/>
          <a:p>
            <a:r>
              <a:rPr lang="en-US" dirty="0">
                <a:latin typeface="Cambria" panose="02040503050406030204" pitchFamily="18" charset="0"/>
              </a:rPr>
              <a:t>The Dismal Slough: Kevin Vose on Buddhahood</a:t>
            </a:r>
          </a:p>
        </p:txBody>
      </p:sp>
      <p:sp>
        <p:nvSpPr>
          <p:cNvPr id="3" name="Content Placeholder 2">
            <a:extLst>
              <a:ext uri="{FF2B5EF4-FFF2-40B4-BE49-F238E27FC236}">
                <a16:creationId xmlns:a16="http://schemas.microsoft.com/office/drawing/2014/main" id="{39AAFB70-7E3D-E695-BDF3-97E8DA9E4240}"/>
              </a:ext>
            </a:extLst>
          </p:cNvPr>
          <p:cNvSpPr>
            <a:spLocks noGrp="1"/>
          </p:cNvSpPr>
          <p:nvPr>
            <p:ph idx="1"/>
          </p:nvPr>
        </p:nvSpPr>
        <p:spPr/>
        <p:txBody>
          <a:bodyPr/>
          <a:lstStyle/>
          <a:p>
            <a:pPr marL="0" indent="0">
              <a:buNone/>
            </a:pPr>
            <a:r>
              <a:rPr lang="en-US" dirty="0">
                <a:latin typeface="Cambria" panose="02040503050406030204" pitchFamily="18" charset="0"/>
              </a:rPr>
              <a:t>Candrakīrti [asserts that] our ways of speaking, with conceptual proliferation, [are] the very problem that emptiness is meant to overcome.</a:t>
            </a:r>
          </a:p>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Candrakīrti’s assertion that the movement of mind and mental factors has utterly cease, since awakening is means of a complete lack of knowing, is an assertion that all activities of mind and mental factors… cease their engagement.</a:t>
            </a:r>
          </a:p>
        </p:txBody>
      </p:sp>
    </p:spTree>
    <p:extLst>
      <p:ext uri="{BB962C8B-B14F-4D97-AF65-F5344CB8AC3E}">
        <p14:creationId xmlns:p14="http://schemas.microsoft.com/office/powerpoint/2010/main" val="960952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0175-1569-5705-4CB9-01C444278E5D}"/>
              </a:ext>
            </a:extLst>
          </p:cNvPr>
          <p:cNvSpPr>
            <a:spLocks noGrp="1"/>
          </p:cNvSpPr>
          <p:nvPr>
            <p:ph type="title"/>
          </p:nvPr>
        </p:nvSpPr>
        <p:spPr>
          <a:xfrm>
            <a:off x="581892" y="982133"/>
            <a:ext cx="10937174" cy="146024"/>
          </a:xfrm>
        </p:spPr>
        <p:txBody>
          <a:bodyPr>
            <a:normAutofit fontScale="90000"/>
          </a:bodyPr>
          <a:lstStyle/>
          <a:p>
            <a:r>
              <a:rPr lang="en-US" sz="3200" dirty="0"/>
              <a:t>Some Apparently Confirming Passages from Candrakīrti</a:t>
            </a:r>
          </a:p>
        </p:txBody>
      </p:sp>
      <p:sp>
        <p:nvSpPr>
          <p:cNvPr id="3" name="Content Placeholder 2">
            <a:extLst>
              <a:ext uri="{FF2B5EF4-FFF2-40B4-BE49-F238E27FC236}">
                <a16:creationId xmlns:a16="http://schemas.microsoft.com/office/drawing/2014/main" id="{D217D8EA-203E-A6F2-2375-C029A3B8F358}"/>
              </a:ext>
            </a:extLst>
          </p:cNvPr>
          <p:cNvSpPr>
            <a:spLocks noGrp="1"/>
          </p:cNvSpPr>
          <p:nvPr>
            <p:ph idx="1"/>
          </p:nvPr>
        </p:nvSpPr>
        <p:spPr>
          <a:xfrm>
            <a:off x="748145" y="1665171"/>
            <a:ext cx="10497787" cy="4355618"/>
          </a:xfrm>
        </p:spPr>
        <p:txBody>
          <a:bodyPr>
            <a:normAutofit fontScale="92500"/>
          </a:bodyPr>
          <a:lstStyle/>
          <a:p>
            <a:pPr marL="0" indent="0">
              <a:buNone/>
            </a:pPr>
            <a:r>
              <a:rPr lang="en-US" dirty="0">
                <a:latin typeface="Cambria" panose="02040503050406030204" pitchFamily="18" charset="0"/>
                <a:ea typeface="Cambria" panose="02040503050406030204" pitchFamily="18" charset="0"/>
              </a:rPr>
              <a:t>This very emptiness characterized as </a:t>
            </a:r>
            <a:r>
              <a:rPr lang="en-US" dirty="0" err="1">
                <a:latin typeface="Cambria" panose="02040503050406030204" pitchFamily="18" charset="0"/>
                <a:ea typeface="Cambria" panose="02040503050406030204" pitchFamily="18" charset="0"/>
              </a:rPr>
              <a:t>nonarising</a:t>
            </a:r>
            <a:r>
              <a:rPr lang="en-US" dirty="0">
                <a:latin typeface="Cambria" panose="02040503050406030204" pitchFamily="18" charset="0"/>
                <a:ea typeface="Cambria" panose="02040503050406030204" pitchFamily="18" charset="0"/>
              </a:rPr>
              <a:t> by intrinsic nature is posited to be the middle path. For that which does not arise by intrinsic nature has no existence; and since there is no cessation of that which does not arise by intrinsic nature, there is no nonexistence.  (</a:t>
            </a:r>
            <a:r>
              <a:rPr lang="en-US" i="1" dirty="0" err="1">
                <a:latin typeface="Cambria" panose="02040503050406030204" pitchFamily="18" charset="0"/>
                <a:ea typeface="Cambria" panose="02040503050406030204" pitchFamily="18" charset="0"/>
              </a:rPr>
              <a:t>Prasannapadā</a:t>
            </a:r>
            <a:r>
              <a:rPr lang="en-US" dirty="0">
                <a:latin typeface="Cambria" panose="02040503050406030204" pitchFamily="18" charset="0"/>
                <a:ea typeface="Cambria" panose="02040503050406030204" pitchFamily="18" charset="0"/>
              </a:rPr>
              <a:t>)</a:t>
            </a:r>
          </a:p>
          <a:p>
            <a:pPr marL="0" indent="0">
              <a:buNone/>
            </a:pPr>
            <a:endParaRPr lang="en-US" dirty="0">
              <a:latin typeface="Cambria" panose="02040503050406030204" pitchFamily="18" charset="0"/>
              <a:ea typeface="Cambria" panose="02040503050406030204" pitchFamily="18" charset="0"/>
            </a:endParaRPr>
          </a:p>
          <a:p>
            <a:pPr marL="0" indent="0">
              <a:buNone/>
            </a:pPr>
            <a:r>
              <a:rPr lang="en-US" dirty="0">
                <a:latin typeface="Cambria" panose="02040503050406030204" pitchFamily="18" charset="0"/>
                <a:ea typeface="Cambria" panose="02040503050406030204" pitchFamily="18" charset="0"/>
              </a:rPr>
              <a:t>If something called ascertainment existed for us it would either stem from epistemic warrant or not. But neither is possible; so it does not exist. (</a:t>
            </a:r>
            <a:r>
              <a:rPr lang="en-US" i="1" dirty="0" err="1">
                <a:latin typeface="Cambria" panose="02040503050406030204" pitchFamily="18" charset="0"/>
                <a:ea typeface="Cambria" panose="02040503050406030204" pitchFamily="18" charset="0"/>
              </a:rPr>
              <a:t>Prasannapadā</a:t>
            </a:r>
            <a:r>
              <a:rPr lang="en-US" dirty="0">
                <a:latin typeface="Cambria" panose="02040503050406030204" pitchFamily="18" charset="0"/>
                <a:ea typeface="Cambria" panose="02040503050406030204" pitchFamily="18" charset="0"/>
              </a:rPr>
              <a:t>)</a:t>
            </a:r>
          </a:p>
          <a:p>
            <a:pPr marL="0" indent="0">
              <a:spcBef>
                <a:spcPts val="0"/>
              </a:spcBef>
              <a:spcAft>
                <a:spcPts val="0"/>
              </a:spcAft>
              <a:buNone/>
            </a:pPr>
            <a:r>
              <a:rPr lang="en-US" dirty="0">
                <a:latin typeface="Cambria" panose="02040503050406030204" pitchFamily="18" charset="0"/>
                <a:ea typeface="Cambria" panose="02040503050406030204" pitchFamily="18" charset="0"/>
              </a:rPr>
              <a:t>If ordinary people were authoritative, than ordinary people would perceive reality.</a:t>
            </a:r>
          </a:p>
          <a:p>
            <a:pPr marL="0" indent="0">
              <a:spcBef>
                <a:spcPts val="0"/>
              </a:spcBef>
              <a:spcAft>
                <a:spcPts val="0"/>
              </a:spcAft>
              <a:buNone/>
            </a:pPr>
            <a:endParaRPr lang="en-US" dirty="0">
              <a:latin typeface="Cambria" panose="02040503050406030204" pitchFamily="18" charset="0"/>
              <a:ea typeface="Cambria" panose="02040503050406030204" pitchFamily="18" charset="0"/>
            </a:endParaRPr>
          </a:p>
          <a:p>
            <a:pPr marL="0" indent="0">
              <a:spcBef>
                <a:spcPts val="0"/>
              </a:spcBef>
              <a:spcAft>
                <a:spcPts val="0"/>
              </a:spcAft>
              <a:buNone/>
            </a:pPr>
            <a:r>
              <a:rPr lang="en-US" dirty="0">
                <a:latin typeface="Cambria" panose="02040503050406030204" pitchFamily="18" charset="0"/>
                <a:ea typeface="Cambria" panose="02040503050406030204" pitchFamily="18" charset="0"/>
              </a:rPr>
              <a:t>If that were the case, of what use would the states achieved by the noble ones?</a:t>
            </a:r>
          </a:p>
          <a:p>
            <a:pPr marL="0" indent="0">
              <a:spcBef>
                <a:spcPts val="0"/>
              </a:spcBef>
              <a:spcAft>
                <a:spcPts val="0"/>
              </a:spcAft>
              <a:buNone/>
            </a:pPr>
            <a:r>
              <a:rPr lang="en-US" dirty="0">
                <a:latin typeface="Cambria" panose="02040503050406030204" pitchFamily="18" charset="0"/>
                <a:ea typeface="Cambria" panose="02040503050406030204" pitchFamily="18" charset="0"/>
              </a:rPr>
              <a:t>Ordinary people are not at all authoritative. (</a:t>
            </a:r>
            <a:r>
              <a:rPr lang="en-US" i="1" dirty="0" err="1">
                <a:latin typeface="Cambria" panose="02040503050406030204" pitchFamily="18" charset="0"/>
                <a:ea typeface="Cambria" panose="02040503050406030204" pitchFamily="18" charset="0"/>
              </a:rPr>
              <a:t>Samādhirāja</a:t>
            </a:r>
            <a:r>
              <a:rPr lang="en-US" i="1" dirty="0">
                <a:latin typeface="Cambria" panose="02040503050406030204" pitchFamily="18" charset="0"/>
                <a:ea typeface="Cambria" panose="02040503050406030204" pitchFamily="18" charset="0"/>
              </a:rPr>
              <a:t>-sutra)</a:t>
            </a:r>
            <a:endParaRPr lang="en-US" dirty="0">
              <a:latin typeface="Cambria" panose="02040503050406030204" pitchFamily="18" charset="0"/>
              <a:ea typeface="Cambria" panose="02040503050406030204" pitchFamily="18" charset="0"/>
            </a:endParaRPr>
          </a:p>
          <a:p>
            <a:pPr marL="0" indent="0">
              <a:buNone/>
            </a:pPr>
            <a:endParaRPr lang="en-US" dirty="0"/>
          </a:p>
        </p:txBody>
      </p:sp>
    </p:spTree>
    <p:extLst>
      <p:ext uri="{BB962C8B-B14F-4D97-AF65-F5344CB8AC3E}">
        <p14:creationId xmlns:p14="http://schemas.microsoft.com/office/powerpoint/2010/main" val="1803767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BABAB-D609-F75F-8CF1-ADBB54DD5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1B696C-F060-AF9E-C56F-94EBD86C32CF}"/>
              </a:ext>
            </a:extLst>
          </p:cNvPr>
          <p:cNvSpPr>
            <a:spLocks noGrp="1"/>
          </p:cNvSpPr>
          <p:nvPr>
            <p:ph type="ctrTitle"/>
          </p:nvPr>
        </p:nvSpPr>
        <p:spPr/>
        <p:txBody>
          <a:bodyPr/>
          <a:lstStyle/>
          <a:p>
            <a:r>
              <a:rPr lang="en-US" dirty="0"/>
              <a:t>Out of the Slough</a:t>
            </a:r>
          </a:p>
        </p:txBody>
      </p:sp>
      <p:sp>
        <p:nvSpPr>
          <p:cNvPr id="3" name="Subtitle 2">
            <a:extLst>
              <a:ext uri="{FF2B5EF4-FFF2-40B4-BE49-F238E27FC236}">
                <a16:creationId xmlns:a16="http://schemas.microsoft.com/office/drawing/2014/main" id="{5604CB42-5EED-7140-3C71-1179E7B9D4EB}"/>
              </a:ext>
            </a:extLst>
          </p:cNvPr>
          <p:cNvSpPr>
            <a:spLocks noGrp="1"/>
          </p:cNvSpPr>
          <p:nvPr>
            <p:ph type="subTitle" idx="1"/>
          </p:nvPr>
        </p:nvSpPr>
        <p:spPr/>
        <p:txBody>
          <a:bodyPr/>
          <a:lstStyle/>
          <a:p>
            <a:r>
              <a:rPr lang="en-US" dirty="0"/>
              <a:t>Candrakīrti’s Moderate Realism</a:t>
            </a:r>
          </a:p>
        </p:txBody>
      </p:sp>
    </p:spTree>
    <p:extLst>
      <p:ext uri="{BB962C8B-B14F-4D97-AF65-F5344CB8AC3E}">
        <p14:creationId xmlns:p14="http://schemas.microsoft.com/office/powerpoint/2010/main" val="517157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19063-1D2E-F953-3D36-6A7CD589B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EBB8CB-45AB-A996-09BB-057EFF73F7E1}"/>
              </a:ext>
            </a:extLst>
          </p:cNvPr>
          <p:cNvSpPr>
            <a:spLocks noGrp="1"/>
          </p:cNvSpPr>
          <p:nvPr>
            <p:ph type="title"/>
          </p:nvPr>
        </p:nvSpPr>
        <p:spPr/>
        <p:txBody>
          <a:bodyPr>
            <a:normAutofit fontScale="90000"/>
          </a:bodyPr>
          <a:lstStyle/>
          <a:p>
            <a:r>
              <a:rPr lang="en-US" dirty="0">
                <a:latin typeface="Cambria" panose="02040503050406030204" pitchFamily="18" charset="0"/>
              </a:rPr>
              <a:t>Truth and Falsity: </a:t>
            </a:r>
            <a:br>
              <a:rPr lang="en-US" dirty="0">
                <a:latin typeface="Cambria" panose="02040503050406030204" pitchFamily="18" charset="0"/>
              </a:rPr>
            </a:br>
            <a:r>
              <a:rPr lang="en-US" i="1" dirty="0" err="1">
                <a:latin typeface="Cambria" panose="02040503050406030204" pitchFamily="18" charset="0"/>
              </a:rPr>
              <a:t>Samvṛti</a:t>
            </a:r>
            <a:r>
              <a:rPr lang="en-US" dirty="0">
                <a:latin typeface="Cambria" panose="02040503050406030204" pitchFamily="18" charset="0"/>
              </a:rPr>
              <a:t> and Concealment</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53BA87EB-182D-AAE6-AF2A-CD6BCE497D2F}"/>
              </a:ext>
            </a:extLst>
          </p:cNvPr>
          <p:cNvSpPr>
            <a:spLocks noGrp="1"/>
          </p:cNvSpPr>
          <p:nvPr>
            <p:ph idx="1"/>
          </p:nvPr>
        </p:nvSpPr>
        <p:spPr/>
        <p:txBody>
          <a:bodyPr/>
          <a:lstStyle/>
          <a:p>
            <a:pPr marL="0" indent="0">
              <a:buNone/>
            </a:pPr>
            <a:r>
              <a:rPr lang="en-US" dirty="0">
                <a:latin typeface="Cambria" panose="02040503050406030204" pitchFamily="18" charset="0"/>
              </a:rPr>
              <a:t>This [that their cognitions are false] means that sentient beings are confused with regard to the mode of existence of things; this is why they are deluded. Because of primal ignorance, they superimpose intrinsic reality onto things. Their perception of intrinsic nature obscures reality and, and so is concealing  (</a:t>
            </a:r>
            <a:r>
              <a:rPr lang="en-US" i="1" dirty="0" err="1">
                <a:latin typeface="Cambria" panose="02040503050406030204" pitchFamily="18" charset="0"/>
              </a:rPr>
              <a:t>Madhyamakāvatāra-bhāṣya</a:t>
            </a:r>
            <a:r>
              <a:rPr lang="en-US" dirty="0">
                <a:latin typeface="Cambria" panose="02040503050406030204" pitchFamily="18" charset="0"/>
              </a:rPr>
              <a:t>)</a:t>
            </a:r>
          </a:p>
        </p:txBody>
      </p:sp>
    </p:spTree>
    <p:extLst>
      <p:ext uri="{BB962C8B-B14F-4D97-AF65-F5344CB8AC3E}">
        <p14:creationId xmlns:p14="http://schemas.microsoft.com/office/powerpoint/2010/main" val="300997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A139FC-5A0A-6A23-0EA4-110948A362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2DB8A8-D86D-C0AC-AEC6-CA4058DD349C}"/>
              </a:ext>
            </a:extLst>
          </p:cNvPr>
          <p:cNvSpPr>
            <a:spLocks noGrp="1"/>
          </p:cNvSpPr>
          <p:nvPr>
            <p:ph type="title"/>
          </p:nvPr>
        </p:nvSpPr>
        <p:spPr>
          <a:xfrm>
            <a:off x="1295401" y="1078029"/>
            <a:ext cx="9601196" cy="556036"/>
          </a:xfrm>
        </p:spPr>
        <p:txBody>
          <a:bodyPr>
            <a:normAutofit fontScale="90000"/>
          </a:bodyPr>
          <a:lstStyle/>
          <a:p>
            <a:r>
              <a:rPr lang="en-US" dirty="0">
                <a:latin typeface="Cambria" panose="02040503050406030204" pitchFamily="18" charset="0"/>
              </a:rPr>
              <a:t>Candrakīrti’s Positive Account:</a:t>
            </a:r>
            <a:br>
              <a:rPr lang="en-US" dirty="0">
                <a:latin typeface="Cambria" panose="02040503050406030204" pitchFamily="18" charset="0"/>
              </a:rPr>
            </a:br>
            <a:r>
              <a:rPr lang="en-US" dirty="0">
                <a:latin typeface="Cambria" panose="02040503050406030204" pitchFamily="18" charset="0"/>
              </a:rPr>
              <a:t>Epistemic Expertise and the Two Truths</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B730F723-06C5-751F-1E55-B08D234EB33E}"/>
              </a:ext>
            </a:extLst>
          </p:cNvPr>
          <p:cNvSpPr>
            <a:spLocks noGrp="1"/>
          </p:cNvSpPr>
          <p:nvPr>
            <p:ph idx="1"/>
          </p:nvPr>
        </p:nvSpPr>
        <p:spPr>
          <a:xfrm>
            <a:off x="1295401" y="2251582"/>
            <a:ext cx="9601196" cy="4731109"/>
          </a:xfrm>
        </p:spPr>
        <p:txBody>
          <a:bodyPr>
            <a:normAutofit/>
          </a:bodyPr>
          <a:lstStyle/>
          <a:p>
            <a:pPr marL="0" indent="0">
              <a:buNone/>
            </a:pPr>
            <a:endParaRPr lang="en-US" dirty="0">
              <a:latin typeface="Cambria" panose="02040503050406030204" pitchFamily="18" charset="0"/>
            </a:endParaRPr>
          </a:p>
          <a:p>
            <a:pPr marL="0" indent="0">
              <a:buNone/>
            </a:pPr>
            <a:r>
              <a:rPr lang="en-US" dirty="0">
                <a:latin typeface="Cambria" panose="02040503050406030204" pitchFamily="18" charset="0"/>
              </a:rPr>
              <a:t>In this context, things fall into one of the two truths according to whether they are apprehended by a reifying cognition or by a non-reifying cognition. According to the epistemic conventions of the exalted ones, these are the conventional and the ultimate truths, respectively. But it is not only the exalted beings who employ the convention regarding the two truths. Among ordinary beings, there are those who are experts in matters of mundane convention, and can do so as well.  (</a:t>
            </a:r>
            <a:r>
              <a:rPr lang="en-US" i="1" dirty="0" err="1">
                <a:latin typeface="Cambria" panose="02040503050406030204" pitchFamily="18" charset="0"/>
              </a:rPr>
              <a:t>Śūnyatāsaptati-vṛtti</a:t>
            </a:r>
            <a:r>
              <a:rPr lang="en-US" dirty="0">
                <a:latin typeface="Cambria" panose="02040503050406030204" pitchFamily="18" charset="0"/>
              </a:rPr>
              <a:t>)</a:t>
            </a:r>
          </a:p>
        </p:txBody>
      </p:sp>
    </p:spTree>
    <p:extLst>
      <p:ext uri="{BB962C8B-B14F-4D97-AF65-F5344CB8AC3E}">
        <p14:creationId xmlns:p14="http://schemas.microsoft.com/office/powerpoint/2010/main" val="310500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5A78C-77EE-3325-3DEF-47913B2943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E55923-6B20-0AD3-C364-3DBA6461BFF8}"/>
              </a:ext>
            </a:extLst>
          </p:cNvPr>
          <p:cNvSpPr>
            <a:spLocks noGrp="1"/>
          </p:cNvSpPr>
          <p:nvPr>
            <p:ph type="title"/>
          </p:nvPr>
        </p:nvSpPr>
        <p:spPr/>
        <p:txBody>
          <a:bodyPr>
            <a:normAutofit fontScale="90000"/>
          </a:bodyPr>
          <a:lstStyle/>
          <a:p>
            <a:r>
              <a:rPr lang="en-US" dirty="0">
                <a:latin typeface="Cambria" panose="02040503050406030204" pitchFamily="18" charset="0"/>
              </a:rPr>
              <a:t>Truth and Falsity: </a:t>
            </a:r>
            <a:br>
              <a:rPr lang="en-US" dirty="0">
                <a:latin typeface="Cambria" panose="02040503050406030204" pitchFamily="18" charset="0"/>
              </a:rPr>
            </a:br>
            <a:r>
              <a:rPr lang="en-US" i="1" dirty="0" err="1">
                <a:latin typeface="Cambria" panose="02040503050406030204" pitchFamily="18" charset="0"/>
              </a:rPr>
              <a:t>Pramāṇa</a:t>
            </a:r>
            <a:r>
              <a:rPr lang="en-US" dirty="0">
                <a:latin typeface="Cambria" panose="02040503050406030204" pitchFamily="18" charset="0"/>
              </a:rPr>
              <a:t> and Conventional Truth</a:t>
            </a:r>
            <a:endParaRPr lang="en-US" i="1" dirty="0">
              <a:latin typeface="Cambria" panose="02040503050406030204" pitchFamily="18" charset="0"/>
            </a:endParaRPr>
          </a:p>
        </p:txBody>
      </p:sp>
      <p:sp>
        <p:nvSpPr>
          <p:cNvPr id="3" name="Content Placeholder 2">
            <a:extLst>
              <a:ext uri="{FF2B5EF4-FFF2-40B4-BE49-F238E27FC236}">
                <a16:creationId xmlns:a16="http://schemas.microsoft.com/office/drawing/2014/main" id="{5FAD8096-FE9D-9438-3BCE-80FB63D39C86}"/>
              </a:ext>
            </a:extLst>
          </p:cNvPr>
          <p:cNvSpPr>
            <a:spLocks noGrp="1"/>
          </p:cNvSpPr>
          <p:nvPr>
            <p:ph idx="1"/>
          </p:nvPr>
        </p:nvSpPr>
        <p:spPr/>
        <p:txBody>
          <a:bodyPr/>
          <a:lstStyle/>
          <a:p>
            <a:pPr marL="0" indent="0">
              <a:buNone/>
            </a:pPr>
            <a:r>
              <a:rPr lang="en-US" dirty="0">
                <a:latin typeface="Cambria" panose="02040503050406030204" pitchFamily="18" charset="0"/>
              </a:rPr>
              <a:t>We explain that mundane objects can be apprehended by the four epistemic instruments, each of which exists in terms of mutual interdependence. Wherever there is an epistemic instrument, there is also an epistemic object; wherever there is an epistemic object there is an epistemic instrument.  Neither the instrument nor the object exists intrinsically.  Therefore, mundane objects are just things as they are perceived.  (</a:t>
            </a:r>
            <a:r>
              <a:rPr lang="en-US" i="1" dirty="0">
                <a:latin typeface="Cambria" panose="02040503050406030204" pitchFamily="18" charset="0"/>
              </a:rPr>
              <a:t>Prasannapadā</a:t>
            </a:r>
            <a:r>
              <a:rPr lang="en-US" dirty="0">
                <a:latin typeface="Cambria" panose="02040503050406030204" pitchFamily="18" charset="0"/>
              </a:rPr>
              <a:t>)</a:t>
            </a:r>
          </a:p>
        </p:txBody>
      </p:sp>
    </p:spTree>
    <p:extLst>
      <p:ext uri="{BB962C8B-B14F-4D97-AF65-F5344CB8AC3E}">
        <p14:creationId xmlns:p14="http://schemas.microsoft.com/office/powerpoint/2010/main" val="19065340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231</TotalTime>
  <Words>1994</Words>
  <Application>Microsoft Office PowerPoint</Application>
  <PresentationFormat>Widescreen</PresentationFormat>
  <Paragraphs>87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Cambria</vt:lpstr>
      <vt:lpstr>Garamond</vt:lpstr>
      <vt:lpstr>Organic</vt:lpstr>
      <vt:lpstr>Taking the World Seriously</vt:lpstr>
      <vt:lpstr>The Dismal Slough: Sūtra</vt:lpstr>
      <vt:lpstr>The Dismal Slough: Mark Siderits</vt:lpstr>
      <vt:lpstr>The Dismal Slough: Kevin Vose on Buddhahood</vt:lpstr>
      <vt:lpstr>Some Apparently Confirming Passages from Candrakīrti</vt:lpstr>
      <vt:lpstr>Out of the Slough</vt:lpstr>
      <vt:lpstr>Truth and Falsity:  Samvṛti and Concealment</vt:lpstr>
      <vt:lpstr>Candrakīrti’s Positive Account: Epistemic Expertise and the Two Truths</vt:lpstr>
      <vt:lpstr>Truth and Falsity:  Pramāṇa and Conventional Truth</vt:lpstr>
      <vt:lpstr>Nāgārjuna as the source</vt:lpstr>
      <vt:lpstr>Mundane Epistemic Authority and Truth</vt:lpstr>
      <vt:lpstr>Mundane Truth and Falsehood</vt:lpstr>
      <vt:lpstr>Mundane Truth and Falsehood</vt:lpstr>
      <vt:lpstr>Mundane Truth and Falsehood</vt:lpstr>
      <vt:lpstr>The Reply to the Slough</vt:lpstr>
      <vt:lpstr>Mundane Truth and Falsehood</vt:lpstr>
      <vt:lpstr>Expertise Again</vt:lpstr>
      <vt:lpstr>Realism about the Conventional</vt:lpstr>
      <vt:lpstr>Realism about the Conventional</vt:lpstr>
      <vt:lpstr>The Unity of the Two Truths</vt:lpstr>
      <vt:lpstr>The Unity of the Two Truths</vt:lpstr>
      <vt:lpstr>The Unity of the Two Truths</vt:lpstr>
      <vt:lpstr>How to See Sentient Beings</vt:lpstr>
      <vt:lpstr>Candrakīrti on Objectification</vt:lpstr>
      <vt:lpstr>Nonduality and Ethics</vt:lpstr>
      <vt:lpstr>Jayānanda’s Gloss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 Lazar Garfield</dc:creator>
  <cp:lastModifiedBy>Snehy Gupta</cp:lastModifiedBy>
  <cp:revision>19</cp:revision>
  <dcterms:created xsi:type="dcterms:W3CDTF">2026-01-04T00:10:51Z</dcterms:created>
  <dcterms:modified xsi:type="dcterms:W3CDTF">2026-02-03T22:08:11Z</dcterms:modified>
</cp:coreProperties>
</file>